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handoutMasterIdLst>
    <p:handoutMasterId r:id="rId50"/>
  </p:handoutMasterIdLst>
  <p:sldIdLst>
    <p:sldId id="256" r:id="rId2"/>
    <p:sldId id="339" r:id="rId3"/>
    <p:sldId id="340" r:id="rId4"/>
    <p:sldId id="414" r:id="rId5"/>
    <p:sldId id="415" r:id="rId6"/>
    <p:sldId id="416" r:id="rId7"/>
    <p:sldId id="417" r:id="rId8"/>
    <p:sldId id="418" r:id="rId9"/>
    <p:sldId id="419" r:id="rId10"/>
    <p:sldId id="420" r:id="rId11"/>
    <p:sldId id="421" r:id="rId12"/>
    <p:sldId id="422" r:id="rId13"/>
    <p:sldId id="423" r:id="rId14"/>
    <p:sldId id="424" r:id="rId15"/>
    <p:sldId id="425" r:id="rId16"/>
    <p:sldId id="426" r:id="rId17"/>
    <p:sldId id="427" r:id="rId18"/>
    <p:sldId id="428" r:id="rId19"/>
    <p:sldId id="450" r:id="rId20"/>
    <p:sldId id="451" r:id="rId21"/>
    <p:sldId id="452" r:id="rId22"/>
    <p:sldId id="430" r:id="rId23"/>
    <p:sldId id="453" r:id="rId24"/>
    <p:sldId id="454" r:id="rId25"/>
    <p:sldId id="431" r:id="rId26"/>
    <p:sldId id="455" r:id="rId27"/>
    <p:sldId id="457" r:id="rId28"/>
    <p:sldId id="432" r:id="rId29"/>
    <p:sldId id="443" r:id="rId30"/>
    <p:sldId id="433" r:id="rId31"/>
    <p:sldId id="444" r:id="rId32"/>
    <p:sldId id="435" r:id="rId33"/>
    <p:sldId id="445" r:id="rId34"/>
    <p:sldId id="458" r:id="rId35"/>
    <p:sldId id="446" r:id="rId36"/>
    <p:sldId id="447" r:id="rId37"/>
    <p:sldId id="448" r:id="rId38"/>
    <p:sldId id="449" r:id="rId39"/>
    <p:sldId id="438" r:id="rId40"/>
    <p:sldId id="439" r:id="rId41"/>
    <p:sldId id="410" r:id="rId42"/>
    <p:sldId id="440" r:id="rId43"/>
    <p:sldId id="441" r:id="rId44"/>
    <p:sldId id="411" r:id="rId45"/>
    <p:sldId id="412" r:id="rId46"/>
    <p:sldId id="413" r:id="rId47"/>
    <p:sldId id="338" r:id="rId4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733" autoAdjust="0"/>
  </p:normalViewPr>
  <p:slideViewPr>
    <p:cSldViewPr showGuides="1">
      <p:cViewPr varScale="1">
        <p:scale>
          <a:sx n="73" d="100"/>
          <a:sy n="73" d="100"/>
        </p:scale>
        <p:origin x="78" y="66"/>
      </p:cViewPr>
      <p:guideLst>
        <p:guide orient="horz" pos="2064"/>
        <p:guide pos="2880"/>
      </p:guideLst>
    </p:cSldViewPr>
  </p:slideViewPr>
  <p:notesTextViewPr>
    <p:cViewPr>
      <p:scale>
        <a:sx n="1" d="1"/>
        <a:sy n="1" d="1"/>
      </p:scale>
      <p:origin x="0" y="0"/>
    </p:cViewPr>
  </p:notesTextViewPr>
  <p:sorterViewPr>
    <p:cViewPr>
      <p:scale>
        <a:sx n="50" d="100"/>
        <a:sy n="50" d="100"/>
      </p:scale>
      <p:origin x="0" y="6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D6FBA759-2938-4FE7-9B58-B9CD633895CA}" type="datetimeFigureOut">
              <a:rPr lang="en-US" smtClean="0"/>
              <a:t>9/14/2020</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CA5B3FFB-5DE2-4994-9CCC-A9D9FEBE563B}" type="slidenum">
              <a:rPr lang="en-US" smtClean="0"/>
              <a:t>‹#›</a:t>
            </a:fld>
            <a:endParaRPr lang="en-US"/>
          </a:p>
        </p:txBody>
      </p:sp>
    </p:spTree>
    <p:extLst>
      <p:ext uri="{BB962C8B-B14F-4D97-AF65-F5344CB8AC3E}">
        <p14:creationId xmlns:p14="http://schemas.microsoft.com/office/powerpoint/2010/main" val="272331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84B6AED-CED4-49C4-988B-6F5C9735A915}" type="datetimeFigureOut">
              <a:rPr lang="en-US" smtClean="0"/>
              <a:t>9/14/2020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5ABB1B-DCBC-4D14-8915-3FB52CBCD303}" type="slidenum">
              <a:rPr lang="en-US" smtClean="0"/>
              <a:t>‹#›</a:t>
            </a:fld>
            <a:endParaRPr lang="en-US"/>
          </a:p>
        </p:txBody>
      </p:sp>
    </p:spTree>
    <p:extLst>
      <p:ext uri="{BB962C8B-B14F-4D97-AF65-F5344CB8AC3E}">
        <p14:creationId xmlns:p14="http://schemas.microsoft.com/office/powerpoint/2010/main" val="3390514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5ABB1B-DCBC-4D14-8915-3FB52CBCD303}" type="slidenum">
              <a:rPr lang="en-US" smtClean="0"/>
              <a:t>1</a:t>
            </a:fld>
            <a:endParaRPr lang="en-US"/>
          </a:p>
        </p:txBody>
      </p:sp>
    </p:spTree>
    <p:extLst>
      <p:ext uri="{BB962C8B-B14F-4D97-AF65-F5344CB8AC3E}">
        <p14:creationId xmlns:p14="http://schemas.microsoft.com/office/powerpoint/2010/main" val="1988370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505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506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50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CB7384B2-FA5C-4AD8-826D-6A008037CD05}" type="slidenum">
              <a:rPr lang="en-US" altLang="en-US"/>
              <a:pPr>
                <a:spcBef>
                  <a:spcPct val="0"/>
                </a:spcBef>
              </a:pPr>
              <a:t>10</a:t>
            </a:fld>
            <a:endParaRPr lang="en-US" altLang="en-US"/>
          </a:p>
        </p:txBody>
      </p:sp>
      <p:sp>
        <p:nvSpPr>
          <p:cNvPr id="45062"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5063"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5064"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4140604-44FD-41FE-AE51-1D38A8CFF494}" type="slidenum">
              <a:rPr lang="en-US" altLang="en-US"/>
              <a:pPr algn="r" eaLnBrk="1" hangingPunct="1">
                <a:spcBef>
                  <a:spcPct val="0"/>
                </a:spcBef>
              </a:pPr>
              <a:t>10</a:t>
            </a:fld>
            <a:endParaRPr lang="en-US" altLang="en-US"/>
          </a:p>
        </p:txBody>
      </p:sp>
      <p:sp>
        <p:nvSpPr>
          <p:cNvPr id="45065" name="Rectangle 2"/>
          <p:cNvSpPr>
            <a:spLocks noGrp="1" noRot="1" noChangeAspect="1" noChangeArrowheads="1" noTextEdit="1"/>
          </p:cNvSpPr>
          <p:nvPr>
            <p:ph type="sldImg"/>
          </p:nvPr>
        </p:nvSpPr>
        <p:spPr>
          <a:xfrm>
            <a:off x="1271588" y="730250"/>
            <a:ext cx="4772025" cy="3579813"/>
          </a:xfrm>
          <a:ln/>
        </p:spPr>
      </p:sp>
      <p:sp>
        <p:nvSpPr>
          <p:cNvPr id="45066"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2740622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608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608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60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8B4FC6F6-31E7-4148-92EC-4F60B1B0C7C7}" type="slidenum">
              <a:rPr lang="en-US" altLang="en-US"/>
              <a:pPr>
                <a:spcBef>
                  <a:spcPct val="0"/>
                </a:spcBef>
              </a:pPr>
              <a:t>11</a:t>
            </a:fld>
            <a:endParaRPr lang="en-US" altLang="en-US"/>
          </a:p>
        </p:txBody>
      </p:sp>
      <p:sp>
        <p:nvSpPr>
          <p:cNvPr id="4608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608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608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129D46B0-2727-4287-B55D-3DEC412B1DF9}" type="slidenum">
              <a:rPr lang="en-US" altLang="en-US"/>
              <a:pPr algn="r" eaLnBrk="1" hangingPunct="1">
                <a:spcBef>
                  <a:spcPct val="0"/>
                </a:spcBef>
              </a:pPr>
              <a:t>11</a:t>
            </a:fld>
            <a:endParaRPr lang="en-US" altLang="en-US"/>
          </a:p>
        </p:txBody>
      </p:sp>
      <p:sp>
        <p:nvSpPr>
          <p:cNvPr id="46089" name="Rectangle 2"/>
          <p:cNvSpPr>
            <a:spLocks noGrp="1" noRot="1" noChangeAspect="1" noChangeArrowheads="1" noTextEdit="1"/>
          </p:cNvSpPr>
          <p:nvPr>
            <p:ph type="sldImg"/>
          </p:nvPr>
        </p:nvSpPr>
        <p:spPr>
          <a:xfrm>
            <a:off x="1271588" y="730250"/>
            <a:ext cx="4772025" cy="3579813"/>
          </a:xfrm>
          <a:ln/>
        </p:spPr>
      </p:sp>
      <p:sp>
        <p:nvSpPr>
          <p:cNvPr id="46090"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933790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710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710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71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798EED13-59A3-443A-8E9E-9A54F210BC48}" type="slidenum">
              <a:rPr lang="en-US" altLang="en-US"/>
              <a:pPr>
                <a:spcBef>
                  <a:spcPct val="0"/>
                </a:spcBef>
              </a:pPr>
              <a:t>12</a:t>
            </a:fld>
            <a:endParaRPr lang="en-US" altLang="en-US"/>
          </a:p>
        </p:txBody>
      </p:sp>
      <p:sp>
        <p:nvSpPr>
          <p:cNvPr id="47110"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7111"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7112"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DD59C037-456E-45E0-8A0E-86A512C1ABB4}" type="slidenum">
              <a:rPr lang="en-US" altLang="en-US"/>
              <a:pPr algn="r" eaLnBrk="1" hangingPunct="1">
                <a:spcBef>
                  <a:spcPct val="0"/>
                </a:spcBef>
              </a:pPr>
              <a:t>12</a:t>
            </a:fld>
            <a:endParaRPr lang="en-US" altLang="en-US"/>
          </a:p>
        </p:txBody>
      </p:sp>
      <p:sp>
        <p:nvSpPr>
          <p:cNvPr id="47113" name="Rectangle 2"/>
          <p:cNvSpPr>
            <a:spLocks noGrp="1" noRot="1" noChangeAspect="1" noChangeArrowheads="1" noTextEdit="1"/>
          </p:cNvSpPr>
          <p:nvPr>
            <p:ph type="sldImg"/>
          </p:nvPr>
        </p:nvSpPr>
        <p:spPr>
          <a:xfrm>
            <a:off x="1271588" y="730250"/>
            <a:ext cx="4772025" cy="3579813"/>
          </a:xfrm>
          <a:ln/>
        </p:spPr>
      </p:sp>
      <p:sp>
        <p:nvSpPr>
          <p:cNvPr id="47114"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920093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813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813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81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C87B5125-6A66-44B7-A9D7-7B23420D4A00}" type="slidenum">
              <a:rPr lang="en-US" altLang="en-US"/>
              <a:pPr>
                <a:spcBef>
                  <a:spcPct val="0"/>
                </a:spcBef>
              </a:pPr>
              <a:t>13</a:t>
            </a:fld>
            <a:endParaRPr lang="en-US" altLang="en-US"/>
          </a:p>
        </p:txBody>
      </p:sp>
      <p:sp>
        <p:nvSpPr>
          <p:cNvPr id="48134"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8135"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8136"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17FB4F07-45B5-41A5-9E92-A1C4355D78CE}" type="slidenum">
              <a:rPr lang="en-US" altLang="en-US"/>
              <a:pPr algn="r" eaLnBrk="1" hangingPunct="1">
                <a:spcBef>
                  <a:spcPct val="0"/>
                </a:spcBef>
              </a:pPr>
              <a:t>13</a:t>
            </a:fld>
            <a:endParaRPr lang="en-US" altLang="en-US"/>
          </a:p>
        </p:txBody>
      </p:sp>
      <p:sp>
        <p:nvSpPr>
          <p:cNvPr id="48137" name="Rectangle 2"/>
          <p:cNvSpPr>
            <a:spLocks noGrp="1" noRot="1" noChangeAspect="1" noChangeArrowheads="1" noTextEdit="1"/>
          </p:cNvSpPr>
          <p:nvPr>
            <p:ph type="sldImg"/>
          </p:nvPr>
        </p:nvSpPr>
        <p:spPr>
          <a:xfrm>
            <a:off x="1271588" y="730250"/>
            <a:ext cx="4772025" cy="3579813"/>
          </a:xfrm>
          <a:ln/>
        </p:spPr>
      </p:sp>
      <p:sp>
        <p:nvSpPr>
          <p:cNvPr id="48138"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2777090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915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915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91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ADFCE922-E9BA-4033-9B3D-19C651E4F042}" type="slidenum">
              <a:rPr lang="en-US" altLang="en-US"/>
              <a:pPr>
                <a:spcBef>
                  <a:spcPct val="0"/>
                </a:spcBef>
              </a:pPr>
              <a:t>14</a:t>
            </a:fld>
            <a:endParaRPr lang="en-US" altLang="en-US"/>
          </a:p>
        </p:txBody>
      </p:sp>
      <p:sp>
        <p:nvSpPr>
          <p:cNvPr id="4915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915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916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222CD9C1-3D21-4F1F-AD87-549A6C5506A4}" type="slidenum">
              <a:rPr lang="en-US" altLang="en-US"/>
              <a:pPr algn="r" eaLnBrk="1" hangingPunct="1">
                <a:spcBef>
                  <a:spcPct val="0"/>
                </a:spcBef>
              </a:pPr>
              <a:t>14</a:t>
            </a:fld>
            <a:endParaRPr lang="en-US" altLang="en-US"/>
          </a:p>
        </p:txBody>
      </p:sp>
      <p:sp>
        <p:nvSpPr>
          <p:cNvPr id="49161" name="Rectangle 2"/>
          <p:cNvSpPr>
            <a:spLocks noGrp="1" noRot="1" noChangeAspect="1" noChangeArrowheads="1" noTextEdit="1"/>
          </p:cNvSpPr>
          <p:nvPr>
            <p:ph type="sldImg"/>
          </p:nvPr>
        </p:nvSpPr>
        <p:spPr>
          <a:xfrm>
            <a:off x="1271588" y="730250"/>
            <a:ext cx="4772025" cy="3579813"/>
          </a:xfrm>
          <a:ln/>
        </p:spPr>
      </p:sp>
      <p:sp>
        <p:nvSpPr>
          <p:cNvPr id="4916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Includes pools, bonding, GFCIs</a:t>
            </a:r>
          </a:p>
          <a:p>
            <a:pPr eaLnBrk="1" hangingPunct="1"/>
            <a:endParaRPr lang="en-US" altLang="en-US" dirty="0"/>
          </a:p>
        </p:txBody>
      </p:sp>
    </p:spTree>
    <p:extLst>
      <p:ext uri="{BB962C8B-B14F-4D97-AF65-F5344CB8AC3E}">
        <p14:creationId xmlns:p14="http://schemas.microsoft.com/office/powerpoint/2010/main" val="4063660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017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018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01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1CDD7959-E614-4265-8BCA-1AE4FAC06D00}" type="slidenum">
              <a:rPr lang="en-US" altLang="en-US"/>
              <a:pPr>
                <a:spcBef>
                  <a:spcPct val="0"/>
                </a:spcBef>
              </a:pPr>
              <a:t>15</a:t>
            </a:fld>
            <a:endParaRPr lang="en-US" altLang="en-US"/>
          </a:p>
        </p:txBody>
      </p:sp>
      <p:sp>
        <p:nvSpPr>
          <p:cNvPr id="50182"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0183"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0184"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9EC11B02-20FE-40EC-8EC9-36330DF77301}" type="slidenum">
              <a:rPr lang="en-US" altLang="en-US"/>
              <a:pPr algn="r" eaLnBrk="1" hangingPunct="1">
                <a:spcBef>
                  <a:spcPct val="0"/>
                </a:spcBef>
              </a:pPr>
              <a:t>15</a:t>
            </a:fld>
            <a:endParaRPr lang="en-US" altLang="en-US"/>
          </a:p>
        </p:txBody>
      </p:sp>
      <p:sp>
        <p:nvSpPr>
          <p:cNvPr id="50185" name="Rectangle 2"/>
          <p:cNvSpPr>
            <a:spLocks noGrp="1" noRot="1" noChangeAspect="1" noChangeArrowheads="1" noTextEdit="1"/>
          </p:cNvSpPr>
          <p:nvPr>
            <p:ph type="sldImg"/>
          </p:nvPr>
        </p:nvSpPr>
        <p:spPr>
          <a:xfrm>
            <a:off x="1271588" y="730250"/>
            <a:ext cx="4772025" cy="3579813"/>
          </a:xfrm>
          <a:ln/>
        </p:spPr>
      </p:sp>
      <p:sp>
        <p:nvSpPr>
          <p:cNvPr id="50186"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478209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120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120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12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375DD160-842B-4DAD-9A14-96EDDC4963DD}" type="slidenum">
              <a:rPr lang="en-US" altLang="en-US"/>
              <a:pPr>
                <a:spcBef>
                  <a:spcPct val="0"/>
                </a:spcBef>
              </a:pPr>
              <a:t>16</a:t>
            </a:fld>
            <a:endParaRPr lang="en-US" altLang="en-US"/>
          </a:p>
        </p:txBody>
      </p:sp>
      <p:sp>
        <p:nvSpPr>
          <p:cNvPr id="5120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120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120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C154FA35-4705-457B-8A45-5AC161A8C2F9}" type="slidenum">
              <a:rPr lang="en-US" altLang="en-US"/>
              <a:pPr algn="r" eaLnBrk="1" hangingPunct="1">
                <a:spcBef>
                  <a:spcPct val="0"/>
                </a:spcBef>
              </a:pPr>
              <a:t>16</a:t>
            </a:fld>
            <a:endParaRPr lang="en-US" altLang="en-US"/>
          </a:p>
        </p:txBody>
      </p:sp>
      <p:sp>
        <p:nvSpPr>
          <p:cNvPr id="51209" name="Rectangle 2"/>
          <p:cNvSpPr>
            <a:spLocks noGrp="1" noRot="1" noChangeAspect="1" noChangeArrowheads="1" noTextEdit="1"/>
          </p:cNvSpPr>
          <p:nvPr>
            <p:ph type="sldImg"/>
          </p:nvPr>
        </p:nvSpPr>
        <p:spPr>
          <a:xfrm>
            <a:off x="1271588" y="730250"/>
            <a:ext cx="4772025" cy="3579813"/>
          </a:xfrm>
          <a:ln/>
        </p:spPr>
      </p:sp>
      <p:sp>
        <p:nvSpPr>
          <p:cNvPr id="51210"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9843394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222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222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22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2C5E9C18-C66A-4129-85ED-F39989076822}" type="slidenum">
              <a:rPr lang="en-US" altLang="en-US"/>
              <a:pPr>
                <a:spcBef>
                  <a:spcPct val="0"/>
                </a:spcBef>
              </a:pPr>
              <a:t>17</a:t>
            </a:fld>
            <a:endParaRPr lang="en-US" altLang="en-US"/>
          </a:p>
        </p:txBody>
      </p:sp>
      <p:sp>
        <p:nvSpPr>
          <p:cNvPr id="52230"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2231"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2232"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5E48D8E7-0E48-43C3-BA98-662A229EE819}" type="slidenum">
              <a:rPr lang="en-US" altLang="en-US"/>
              <a:pPr algn="r" eaLnBrk="1" hangingPunct="1">
                <a:spcBef>
                  <a:spcPct val="0"/>
                </a:spcBef>
              </a:pPr>
              <a:t>17</a:t>
            </a:fld>
            <a:endParaRPr lang="en-US" altLang="en-US"/>
          </a:p>
        </p:txBody>
      </p:sp>
      <p:sp>
        <p:nvSpPr>
          <p:cNvPr id="52233" name="Rectangle 2"/>
          <p:cNvSpPr>
            <a:spLocks noGrp="1" noRot="1" noChangeAspect="1" noChangeArrowheads="1" noTextEdit="1"/>
          </p:cNvSpPr>
          <p:nvPr>
            <p:ph type="sldImg"/>
          </p:nvPr>
        </p:nvSpPr>
        <p:spPr>
          <a:xfrm>
            <a:off x="1271588" y="730250"/>
            <a:ext cx="4772025" cy="3579813"/>
          </a:xfrm>
          <a:ln/>
        </p:spPr>
      </p:sp>
      <p:sp>
        <p:nvSpPr>
          <p:cNvPr id="52234"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4219195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325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325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32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6F244712-98CD-4956-B9BA-20D75A16AB6B}" type="slidenum">
              <a:rPr lang="en-US" altLang="en-US"/>
              <a:pPr>
                <a:spcBef>
                  <a:spcPct val="0"/>
                </a:spcBef>
              </a:pPr>
              <a:t>18</a:t>
            </a:fld>
            <a:endParaRPr lang="en-US" altLang="en-US"/>
          </a:p>
        </p:txBody>
      </p:sp>
      <p:sp>
        <p:nvSpPr>
          <p:cNvPr id="53254"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3255"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3256"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3FBB090C-46E7-448F-A91B-9FF52636E34C}" type="slidenum">
              <a:rPr lang="en-US" altLang="en-US"/>
              <a:pPr algn="r" eaLnBrk="1" hangingPunct="1">
                <a:spcBef>
                  <a:spcPct val="0"/>
                </a:spcBef>
              </a:pPr>
              <a:t>18</a:t>
            </a:fld>
            <a:endParaRPr lang="en-US" altLang="en-US"/>
          </a:p>
        </p:txBody>
      </p:sp>
      <p:sp>
        <p:nvSpPr>
          <p:cNvPr id="53257" name="Rectangle 2"/>
          <p:cNvSpPr>
            <a:spLocks noGrp="1" noRot="1" noChangeAspect="1" noChangeArrowheads="1" noTextEdit="1"/>
          </p:cNvSpPr>
          <p:nvPr>
            <p:ph type="sldImg"/>
          </p:nvPr>
        </p:nvSpPr>
        <p:spPr>
          <a:xfrm>
            <a:off x="1271588" y="730250"/>
            <a:ext cx="4772025" cy="3579813"/>
          </a:xfrm>
          <a:ln/>
        </p:spPr>
      </p:sp>
      <p:sp>
        <p:nvSpPr>
          <p:cNvPr id="53258"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Opening for subchapter 2, this subchapter contains the majority of the language that provides for day to day inspection of premises and enforcement of the UFC.</a:t>
            </a:r>
          </a:p>
        </p:txBody>
      </p:sp>
    </p:spTree>
    <p:extLst>
      <p:ext uri="{BB962C8B-B14F-4D97-AF65-F5344CB8AC3E}">
        <p14:creationId xmlns:p14="http://schemas.microsoft.com/office/powerpoint/2010/main" val="23894192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427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427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42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B2E6C20B-1183-49E3-9683-A165E1439EDF}" type="slidenum">
              <a:rPr lang="en-US" altLang="en-US"/>
              <a:pPr>
                <a:spcBef>
                  <a:spcPct val="0"/>
                </a:spcBef>
              </a:pPr>
              <a:t>19</a:t>
            </a:fld>
            <a:endParaRPr lang="en-US" altLang="en-US"/>
          </a:p>
        </p:txBody>
      </p:sp>
      <p:sp>
        <p:nvSpPr>
          <p:cNvPr id="5427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427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428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D19CF9F3-C04F-4014-81AD-578BFC711AF5}" type="slidenum">
              <a:rPr lang="en-US" altLang="en-US"/>
              <a:pPr algn="r" eaLnBrk="1" hangingPunct="1">
                <a:spcBef>
                  <a:spcPct val="0"/>
                </a:spcBef>
              </a:pPr>
              <a:t>19</a:t>
            </a:fld>
            <a:endParaRPr lang="en-US" altLang="en-US"/>
          </a:p>
        </p:txBody>
      </p:sp>
      <p:sp>
        <p:nvSpPr>
          <p:cNvPr id="54281" name="Rectangle 2"/>
          <p:cNvSpPr>
            <a:spLocks noGrp="1" noRot="1" noChangeAspect="1" noChangeArrowheads="1" noTextEdit="1"/>
          </p:cNvSpPr>
          <p:nvPr>
            <p:ph type="sldImg"/>
          </p:nvPr>
        </p:nvSpPr>
        <p:spPr>
          <a:xfrm>
            <a:off x="1271588" y="730250"/>
            <a:ext cx="4772025" cy="3579813"/>
          </a:xfrm>
          <a:ln/>
        </p:spPr>
      </p:sp>
      <p:sp>
        <p:nvSpPr>
          <p:cNvPr id="5428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Review the topics covered by each section. LHUs are intentionally skipped and left to later in the module for continuity in explaining the difference between Use groups and LHUs.</a:t>
            </a:r>
          </a:p>
          <a:p>
            <a:pPr eaLnBrk="1" hangingPunct="1"/>
            <a:endParaRPr lang="en-US" altLang="en-US" dirty="0"/>
          </a:p>
          <a:p>
            <a:pPr eaLnBrk="1" hangingPunct="1"/>
            <a:r>
              <a:rPr lang="en-US" dirty="0"/>
              <a:t>CSACMAPFEC  certificate of smoke alarm, carbon monoxide alarm, and portable fire extinguisher compliance</a:t>
            </a:r>
            <a:endParaRPr lang="en-US" altLang="en-US" dirty="0"/>
          </a:p>
        </p:txBody>
      </p:sp>
    </p:spTree>
    <p:extLst>
      <p:ext uri="{BB962C8B-B14F-4D97-AF65-F5344CB8AC3E}">
        <p14:creationId xmlns:p14="http://schemas.microsoft.com/office/powerpoint/2010/main" val="4109017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819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8192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819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B17CFE2F-7F07-411C-8187-94775962200A}" type="slidenum">
              <a:rPr lang="en-US" altLang="en-US" sz="1300"/>
              <a:pPr>
                <a:spcBef>
                  <a:spcPct val="0"/>
                </a:spcBef>
              </a:pPr>
              <a:t>2</a:t>
            </a:fld>
            <a:endParaRPr lang="en-US" altLang="en-US" sz="1300"/>
          </a:p>
        </p:txBody>
      </p:sp>
      <p:sp>
        <p:nvSpPr>
          <p:cNvPr id="81926"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81927"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81928"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79BD8AC4-C012-4916-862C-9D6900DB31ED}" type="slidenum">
              <a:rPr lang="en-US" altLang="en-US"/>
              <a:pPr algn="r" eaLnBrk="1" hangingPunct="1">
                <a:spcBef>
                  <a:spcPct val="0"/>
                </a:spcBef>
              </a:pPr>
              <a:t>2</a:t>
            </a:fld>
            <a:endParaRPr lang="en-US" altLang="en-US"/>
          </a:p>
        </p:txBody>
      </p:sp>
      <p:sp>
        <p:nvSpPr>
          <p:cNvPr id="81929" name="Rectangle 2"/>
          <p:cNvSpPr>
            <a:spLocks noGrp="1" noRot="1" noChangeAspect="1" noChangeArrowheads="1" noTextEdit="1"/>
          </p:cNvSpPr>
          <p:nvPr>
            <p:ph type="sldImg"/>
          </p:nvPr>
        </p:nvSpPr>
        <p:spPr>
          <a:ln/>
        </p:spPr>
      </p:sp>
      <p:sp>
        <p:nvSpPr>
          <p:cNvPr id="819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Opening</a:t>
            </a:r>
            <a:r>
              <a:rPr lang="en-US" altLang="en-US" baseline="0" dirty="0"/>
              <a:t> Slide  Module 2 Theory of Fire Code Enforcement</a:t>
            </a:r>
            <a:endParaRPr lang="en-US" altLang="en-US" dirty="0"/>
          </a:p>
        </p:txBody>
      </p:sp>
    </p:spTree>
    <p:extLst>
      <p:ext uri="{BB962C8B-B14F-4D97-AF65-F5344CB8AC3E}">
        <p14:creationId xmlns:p14="http://schemas.microsoft.com/office/powerpoint/2010/main" val="22496165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427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427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42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B2E6C20B-1183-49E3-9683-A165E1439EDF}" type="slidenum">
              <a:rPr lang="en-US" altLang="en-US"/>
              <a:pPr>
                <a:spcBef>
                  <a:spcPct val="0"/>
                </a:spcBef>
              </a:pPr>
              <a:t>20</a:t>
            </a:fld>
            <a:endParaRPr lang="en-US" altLang="en-US"/>
          </a:p>
        </p:txBody>
      </p:sp>
      <p:sp>
        <p:nvSpPr>
          <p:cNvPr id="5427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427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428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D19CF9F3-C04F-4014-81AD-578BFC711AF5}" type="slidenum">
              <a:rPr lang="en-US" altLang="en-US"/>
              <a:pPr algn="r" eaLnBrk="1" hangingPunct="1">
                <a:spcBef>
                  <a:spcPct val="0"/>
                </a:spcBef>
              </a:pPr>
              <a:t>20</a:t>
            </a:fld>
            <a:endParaRPr lang="en-US" altLang="en-US"/>
          </a:p>
        </p:txBody>
      </p:sp>
      <p:sp>
        <p:nvSpPr>
          <p:cNvPr id="54281" name="Rectangle 2"/>
          <p:cNvSpPr>
            <a:spLocks noGrp="1" noRot="1" noChangeAspect="1" noChangeArrowheads="1" noTextEdit="1"/>
          </p:cNvSpPr>
          <p:nvPr>
            <p:ph type="sldImg"/>
          </p:nvPr>
        </p:nvSpPr>
        <p:spPr>
          <a:xfrm>
            <a:off x="1271588" y="730250"/>
            <a:ext cx="4772025" cy="3579813"/>
          </a:xfrm>
          <a:ln/>
        </p:spPr>
      </p:sp>
      <p:sp>
        <p:nvSpPr>
          <p:cNvPr id="5428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Review the topics covered by each section. LHUs are intentionally skipped and left to later in the module for continuity in explaining the difference between Use groups and LHUs.</a:t>
            </a:r>
          </a:p>
          <a:p>
            <a:pPr eaLnBrk="1" hangingPunct="1"/>
            <a:endParaRPr lang="en-US" altLang="en-US" dirty="0"/>
          </a:p>
          <a:p>
            <a:pPr eaLnBrk="1" hangingPunct="1"/>
            <a:r>
              <a:rPr lang="en-US" dirty="0"/>
              <a:t>CSACMAPFEC  certificate of smoke alarm, carbon monoxide alarm, and portable fire extinguisher compliance</a:t>
            </a:r>
            <a:endParaRPr lang="en-US" altLang="en-US" dirty="0"/>
          </a:p>
        </p:txBody>
      </p:sp>
    </p:spTree>
    <p:extLst>
      <p:ext uri="{BB962C8B-B14F-4D97-AF65-F5344CB8AC3E}">
        <p14:creationId xmlns:p14="http://schemas.microsoft.com/office/powerpoint/2010/main" val="2145490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427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427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42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B2E6C20B-1183-49E3-9683-A165E1439EDF}" type="slidenum">
              <a:rPr lang="en-US" altLang="en-US"/>
              <a:pPr>
                <a:spcBef>
                  <a:spcPct val="0"/>
                </a:spcBef>
              </a:pPr>
              <a:t>21</a:t>
            </a:fld>
            <a:endParaRPr lang="en-US" altLang="en-US"/>
          </a:p>
        </p:txBody>
      </p:sp>
      <p:sp>
        <p:nvSpPr>
          <p:cNvPr id="5427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427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428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D19CF9F3-C04F-4014-81AD-578BFC711AF5}" type="slidenum">
              <a:rPr lang="en-US" altLang="en-US"/>
              <a:pPr algn="r" eaLnBrk="1" hangingPunct="1">
                <a:spcBef>
                  <a:spcPct val="0"/>
                </a:spcBef>
              </a:pPr>
              <a:t>21</a:t>
            </a:fld>
            <a:endParaRPr lang="en-US" altLang="en-US"/>
          </a:p>
        </p:txBody>
      </p:sp>
      <p:sp>
        <p:nvSpPr>
          <p:cNvPr id="54281" name="Rectangle 2"/>
          <p:cNvSpPr>
            <a:spLocks noGrp="1" noRot="1" noChangeAspect="1" noChangeArrowheads="1" noTextEdit="1"/>
          </p:cNvSpPr>
          <p:nvPr>
            <p:ph type="sldImg"/>
          </p:nvPr>
        </p:nvSpPr>
        <p:spPr>
          <a:xfrm>
            <a:off x="1271588" y="730250"/>
            <a:ext cx="4772025" cy="3579813"/>
          </a:xfrm>
          <a:ln/>
        </p:spPr>
      </p:sp>
      <p:sp>
        <p:nvSpPr>
          <p:cNvPr id="5428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Review the topics covered by each section. LHUs are intentionally skipped and left to later in the module for continuity in explaining the difference between Use groups and LHUs.</a:t>
            </a:r>
          </a:p>
          <a:p>
            <a:pPr eaLnBrk="1" hangingPunct="1"/>
            <a:endParaRPr lang="en-US" altLang="en-US" dirty="0"/>
          </a:p>
          <a:p>
            <a:pPr eaLnBrk="1" hangingPunct="1"/>
            <a:r>
              <a:rPr lang="en-US" dirty="0"/>
              <a:t>CSACMAPFEC  certificate of smoke alarm, carbon monoxide alarm, and portable fire extinguisher compliance</a:t>
            </a:r>
            <a:endParaRPr lang="en-US" altLang="en-US" dirty="0"/>
          </a:p>
        </p:txBody>
      </p:sp>
    </p:spTree>
    <p:extLst>
      <p:ext uri="{BB962C8B-B14F-4D97-AF65-F5344CB8AC3E}">
        <p14:creationId xmlns:p14="http://schemas.microsoft.com/office/powerpoint/2010/main" val="34988970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529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530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53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7014387B-E628-4786-8D13-113F3B511A9A}" type="slidenum">
              <a:rPr lang="en-US" altLang="en-US"/>
              <a:pPr>
                <a:spcBef>
                  <a:spcPct val="0"/>
                </a:spcBef>
              </a:pPr>
              <a:t>22</a:t>
            </a:fld>
            <a:endParaRPr lang="en-US" altLang="en-US"/>
          </a:p>
        </p:txBody>
      </p:sp>
      <p:sp>
        <p:nvSpPr>
          <p:cNvPr id="55302"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5303"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5304"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88AD5BDD-7A5C-4E84-8B2A-F844E2A1DEBA}" type="slidenum">
              <a:rPr lang="en-US" altLang="en-US"/>
              <a:pPr algn="r" eaLnBrk="1" hangingPunct="1">
                <a:spcBef>
                  <a:spcPct val="0"/>
                </a:spcBef>
              </a:pPr>
              <a:t>22</a:t>
            </a:fld>
            <a:endParaRPr lang="en-US" altLang="en-US"/>
          </a:p>
        </p:txBody>
      </p:sp>
      <p:sp>
        <p:nvSpPr>
          <p:cNvPr id="55305" name="Rectangle 2"/>
          <p:cNvSpPr>
            <a:spLocks noGrp="1" noRot="1" noChangeAspect="1" noChangeArrowheads="1" noTextEdit="1"/>
          </p:cNvSpPr>
          <p:nvPr>
            <p:ph type="sldImg"/>
          </p:nvPr>
        </p:nvSpPr>
        <p:spPr>
          <a:xfrm>
            <a:off x="1271588" y="730250"/>
            <a:ext cx="4772025" cy="3579813"/>
          </a:xfrm>
          <a:ln/>
        </p:spPr>
      </p:sp>
      <p:sp>
        <p:nvSpPr>
          <p:cNvPr id="55306"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As you explain the enforcement of the code you do not have to go too much into detail, the Fire Official, not the fire inspector has to have the detailed knowledge. The important items for the fire inspector would be time for abatement, service of notice and imminent hazards. Emphasize the large number of enforcement tools there are. There is no reason for non-compliance.</a:t>
            </a:r>
          </a:p>
        </p:txBody>
      </p:sp>
    </p:spTree>
    <p:extLst>
      <p:ext uri="{BB962C8B-B14F-4D97-AF65-F5344CB8AC3E}">
        <p14:creationId xmlns:p14="http://schemas.microsoft.com/office/powerpoint/2010/main" val="1992070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529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530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53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7014387B-E628-4786-8D13-113F3B511A9A}" type="slidenum">
              <a:rPr lang="en-US" altLang="en-US"/>
              <a:pPr>
                <a:spcBef>
                  <a:spcPct val="0"/>
                </a:spcBef>
              </a:pPr>
              <a:t>23</a:t>
            </a:fld>
            <a:endParaRPr lang="en-US" altLang="en-US"/>
          </a:p>
        </p:txBody>
      </p:sp>
      <p:sp>
        <p:nvSpPr>
          <p:cNvPr id="55302"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5303"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5304"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88AD5BDD-7A5C-4E84-8B2A-F844E2A1DEBA}" type="slidenum">
              <a:rPr lang="en-US" altLang="en-US"/>
              <a:pPr algn="r" eaLnBrk="1" hangingPunct="1">
                <a:spcBef>
                  <a:spcPct val="0"/>
                </a:spcBef>
              </a:pPr>
              <a:t>23</a:t>
            </a:fld>
            <a:endParaRPr lang="en-US" altLang="en-US"/>
          </a:p>
        </p:txBody>
      </p:sp>
      <p:sp>
        <p:nvSpPr>
          <p:cNvPr id="55305" name="Rectangle 2"/>
          <p:cNvSpPr>
            <a:spLocks noGrp="1" noRot="1" noChangeAspect="1" noChangeArrowheads="1" noTextEdit="1"/>
          </p:cNvSpPr>
          <p:nvPr>
            <p:ph type="sldImg"/>
          </p:nvPr>
        </p:nvSpPr>
        <p:spPr>
          <a:xfrm>
            <a:off x="1271588" y="730250"/>
            <a:ext cx="4772025" cy="3579813"/>
          </a:xfrm>
          <a:ln/>
        </p:spPr>
      </p:sp>
      <p:sp>
        <p:nvSpPr>
          <p:cNvPr id="55306"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As you explain the enforcement of the code you do not have to go too much into detail, the Fire Official, not the fire inspector has to have the detailed knowledge. The important items for the fire inspector would be time for abatement, service of notice and imminent hazards. Emphasize the large number of enforcement tools there are. There is no reason for non-compliance.</a:t>
            </a:r>
          </a:p>
        </p:txBody>
      </p:sp>
    </p:spTree>
    <p:extLst>
      <p:ext uri="{BB962C8B-B14F-4D97-AF65-F5344CB8AC3E}">
        <p14:creationId xmlns:p14="http://schemas.microsoft.com/office/powerpoint/2010/main" val="6511110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529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530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53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7014387B-E628-4786-8D13-113F3B511A9A}" type="slidenum">
              <a:rPr lang="en-US" altLang="en-US"/>
              <a:pPr>
                <a:spcBef>
                  <a:spcPct val="0"/>
                </a:spcBef>
              </a:pPr>
              <a:t>24</a:t>
            </a:fld>
            <a:endParaRPr lang="en-US" altLang="en-US"/>
          </a:p>
        </p:txBody>
      </p:sp>
      <p:sp>
        <p:nvSpPr>
          <p:cNvPr id="55302"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5303"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5304"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88AD5BDD-7A5C-4E84-8B2A-F844E2A1DEBA}" type="slidenum">
              <a:rPr lang="en-US" altLang="en-US"/>
              <a:pPr algn="r" eaLnBrk="1" hangingPunct="1">
                <a:spcBef>
                  <a:spcPct val="0"/>
                </a:spcBef>
              </a:pPr>
              <a:t>24</a:t>
            </a:fld>
            <a:endParaRPr lang="en-US" altLang="en-US"/>
          </a:p>
        </p:txBody>
      </p:sp>
      <p:sp>
        <p:nvSpPr>
          <p:cNvPr id="55305" name="Rectangle 2"/>
          <p:cNvSpPr>
            <a:spLocks noGrp="1" noRot="1" noChangeAspect="1" noChangeArrowheads="1" noTextEdit="1"/>
          </p:cNvSpPr>
          <p:nvPr>
            <p:ph type="sldImg"/>
          </p:nvPr>
        </p:nvSpPr>
        <p:spPr>
          <a:xfrm>
            <a:off x="1271588" y="730250"/>
            <a:ext cx="4772025" cy="3579813"/>
          </a:xfrm>
          <a:ln/>
        </p:spPr>
      </p:sp>
      <p:sp>
        <p:nvSpPr>
          <p:cNvPr id="55306"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As you explain the enforcement of the code you do not have to go too much into detail, the Fire Official, not the fire inspector has to have the detailed knowledge. The important items for the fire inspector would be time for abatement, service of notice and imminent hazards. Emphasize the large number of enforcement tools there are. There is no reason for non-compliance.</a:t>
            </a:r>
          </a:p>
        </p:txBody>
      </p:sp>
    </p:spTree>
    <p:extLst>
      <p:ext uri="{BB962C8B-B14F-4D97-AF65-F5344CB8AC3E}">
        <p14:creationId xmlns:p14="http://schemas.microsoft.com/office/powerpoint/2010/main" val="1376088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63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632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63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4BDA767C-7A77-4B86-B829-D62B4FEF4081}" type="slidenum">
              <a:rPr lang="en-US" altLang="en-US"/>
              <a:pPr>
                <a:spcBef>
                  <a:spcPct val="0"/>
                </a:spcBef>
              </a:pPr>
              <a:t>25</a:t>
            </a:fld>
            <a:endParaRPr lang="en-US" altLang="en-US"/>
          </a:p>
        </p:txBody>
      </p:sp>
      <p:sp>
        <p:nvSpPr>
          <p:cNvPr id="5632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632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632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1E366A8B-DA1F-4026-81D7-B94A9A58F2AC}" type="slidenum">
              <a:rPr lang="en-US" altLang="en-US"/>
              <a:pPr algn="r" eaLnBrk="1" hangingPunct="1">
                <a:spcBef>
                  <a:spcPct val="0"/>
                </a:spcBef>
              </a:pPr>
              <a:t>25</a:t>
            </a:fld>
            <a:endParaRPr lang="en-US" altLang="en-US"/>
          </a:p>
        </p:txBody>
      </p:sp>
      <p:sp>
        <p:nvSpPr>
          <p:cNvPr id="56329" name="Rectangle 2"/>
          <p:cNvSpPr>
            <a:spLocks noGrp="1" noRot="1" noChangeAspect="1" noChangeArrowheads="1" noTextEdit="1"/>
          </p:cNvSpPr>
          <p:nvPr>
            <p:ph type="sldImg"/>
          </p:nvPr>
        </p:nvSpPr>
        <p:spPr>
          <a:xfrm>
            <a:off x="1271588" y="730250"/>
            <a:ext cx="4772025" cy="3579813"/>
          </a:xfrm>
          <a:ln/>
        </p:spPr>
      </p:sp>
      <p:sp>
        <p:nvSpPr>
          <p:cNvPr id="56330"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19741090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63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632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63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4BDA767C-7A77-4B86-B829-D62B4FEF4081}" type="slidenum">
              <a:rPr lang="en-US" altLang="en-US"/>
              <a:pPr>
                <a:spcBef>
                  <a:spcPct val="0"/>
                </a:spcBef>
              </a:pPr>
              <a:t>26</a:t>
            </a:fld>
            <a:endParaRPr lang="en-US" altLang="en-US"/>
          </a:p>
        </p:txBody>
      </p:sp>
      <p:sp>
        <p:nvSpPr>
          <p:cNvPr id="5632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632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632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1E366A8B-DA1F-4026-81D7-B94A9A58F2AC}" type="slidenum">
              <a:rPr lang="en-US" altLang="en-US"/>
              <a:pPr algn="r" eaLnBrk="1" hangingPunct="1">
                <a:spcBef>
                  <a:spcPct val="0"/>
                </a:spcBef>
              </a:pPr>
              <a:t>26</a:t>
            </a:fld>
            <a:endParaRPr lang="en-US" altLang="en-US"/>
          </a:p>
        </p:txBody>
      </p:sp>
      <p:sp>
        <p:nvSpPr>
          <p:cNvPr id="56329" name="Rectangle 2"/>
          <p:cNvSpPr>
            <a:spLocks noGrp="1" noRot="1" noChangeAspect="1" noChangeArrowheads="1" noTextEdit="1"/>
          </p:cNvSpPr>
          <p:nvPr>
            <p:ph type="sldImg"/>
          </p:nvPr>
        </p:nvSpPr>
        <p:spPr>
          <a:xfrm>
            <a:off x="1271588" y="730250"/>
            <a:ext cx="4772025" cy="3579813"/>
          </a:xfrm>
          <a:ln/>
        </p:spPr>
      </p:sp>
      <p:sp>
        <p:nvSpPr>
          <p:cNvPr id="56330"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2402567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63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632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63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4BDA767C-7A77-4B86-B829-D62B4FEF4081}" type="slidenum">
              <a:rPr lang="en-US" altLang="en-US"/>
              <a:pPr>
                <a:spcBef>
                  <a:spcPct val="0"/>
                </a:spcBef>
              </a:pPr>
              <a:t>27</a:t>
            </a:fld>
            <a:endParaRPr lang="en-US" altLang="en-US"/>
          </a:p>
        </p:txBody>
      </p:sp>
      <p:sp>
        <p:nvSpPr>
          <p:cNvPr id="5632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632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632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1E366A8B-DA1F-4026-81D7-B94A9A58F2AC}" type="slidenum">
              <a:rPr lang="en-US" altLang="en-US"/>
              <a:pPr algn="r" eaLnBrk="1" hangingPunct="1">
                <a:spcBef>
                  <a:spcPct val="0"/>
                </a:spcBef>
              </a:pPr>
              <a:t>27</a:t>
            </a:fld>
            <a:endParaRPr lang="en-US" altLang="en-US"/>
          </a:p>
        </p:txBody>
      </p:sp>
      <p:sp>
        <p:nvSpPr>
          <p:cNvPr id="56329" name="Rectangle 2"/>
          <p:cNvSpPr>
            <a:spLocks noGrp="1" noRot="1" noChangeAspect="1" noChangeArrowheads="1" noTextEdit="1"/>
          </p:cNvSpPr>
          <p:nvPr>
            <p:ph type="sldImg"/>
          </p:nvPr>
        </p:nvSpPr>
        <p:spPr>
          <a:xfrm>
            <a:off x="1271588" y="730250"/>
            <a:ext cx="4772025" cy="3579813"/>
          </a:xfrm>
          <a:ln/>
        </p:spPr>
      </p:sp>
      <p:sp>
        <p:nvSpPr>
          <p:cNvPr id="56330"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12450395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73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73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73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0ABA7B30-39E4-426D-B655-1639D5504B96}" type="slidenum">
              <a:rPr lang="en-US" altLang="en-US"/>
              <a:pPr>
                <a:spcBef>
                  <a:spcPct val="0"/>
                </a:spcBef>
              </a:pPr>
              <a:t>28</a:t>
            </a:fld>
            <a:endParaRPr lang="en-US" altLang="en-US"/>
          </a:p>
        </p:txBody>
      </p:sp>
      <p:sp>
        <p:nvSpPr>
          <p:cNvPr id="57350"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7351"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7352"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531AAF42-D501-430E-AB41-3EEE2E4B72C2}" type="slidenum">
              <a:rPr lang="en-US" altLang="en-US"/>
              <a:pPr algn="r" eaLnBrk="1" hangingPunct="1">
                <a:spcBef>
                  <a:spcPct val="0"/>
                </a:spcBef>
              </a:pPr>
              <a:t>28</a:t>
            </a:fld>
            <a:endParaRPr lang="en-US" altLang="en-US"/>
          </a:p>
        </p:txBody>
      </p:sp>
      <p:sp>
        <p:nvSpPr>
          <p:cNvPr id="57353" name="Rectangle 2"/>
          <p:cNvSpPr>
            <a:spLocks noGrp="1" noRot="1" noChangeAspect="1" noChangeArrowheads="1" noTextEdit="1"/>
          </p:cNvSpPr>
          <p:nvPr>
            <p:ph type="sldImg"/>
          </p:nvPr>
        </p:nvSpPr>
        <p:spPr>
          <a:xfrm>
            <a:off x="1271588" y="730250"/>
            <a:ext cx="4772025" cy="3579813"/>
          </a:xfrm>
          <a:ln/>
        </p:spPr>
      </p:sp>
      <p:sp>
        <p:nvSpPr>
          <p:cNvPr id="57354"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285590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83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83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83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59122252-76FE-49B6-94BB-059939E967AC}" type="slidenum">
              <a:rPr lang="en-US" altLang="en-US"/>
              <a:pPr>
                <a:spcBef>
                  <a:spcPct val="0"/>
                </a:spcBef>
              </a:pPr>
              <a:t>29</a:t>
            </a:fld>
            <a:endParaRPr lang="en-US" altLang="en-US"/>
          </a:p>
        </p:txBody>
      </p:sp>
      <p:sp>
        <p:nvSpPr>
          <p:cNvPr id="58374"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8375"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8376"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546D60D9-3DF5-411E-BE9F-885F3F418C7F}" type="slidenum">
              <a:rPr lang="en-US" altLang="en-US"/>
              <a:pPr algn="r" eaLnBrk="1" hangingPunct="1">
                <a:spcBef>
                  <a:spcPct val="0"/>
                </a:spcBef>
              </a:pPr>
              <a:t>29</a:t>
            </a:fld>
            <a:endParaRPr lang="en-US" altLang="en-US"/>
          </a:p>
        </p:txBody>
      </p:sp>
      <p:sp>
        <p:nvSpPr>
          <p:cNvPr id="58377" name="Rectangle 2"/>
          <p:cNvSpPr>
            <a:spLocks noGrp="1" noRot="1" noChangeAspect="1" noChangeArrowheads="1" noTextEdit="1"/>
          </p:cNvSpPr>
          <p:nvPr>
            <p:ph type="sldImg"/>
          </p:nvPr>
        </p:nvSpPr>
        <p:spPr>
          <a:xfrm>
            <a:off x="1271588" y="730250"/>
            <a:ext cx="4772025" cy="3579813"/>
          </a:xfrm>
          <a:ln/>
        </p:spPr>
      </p:sp>
      <p:sp>
        <p:nvSpPr>
          <p:cNvPr id="58378"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Self explanatory  </a:t>
            </a:r>
            <a:r>
              <a:rPr lang="en-US" dirty="0"/>
              <a:t>HISTORY: </a:t>
            </a:r>
          </a:p>
          <a:p>
            <a:br>
              <a:rPr lang="en-US" dirty="0"/>
            </a:br>
            <a:r>
              <a:rPr lang="en-US" dirty="0"/>
              <a:t>New Rule, R.2018 d.061, effective January 16, 2018.</a:t>
            </a:r>
            <a:br>
              <a:rPr lang="en-US" dirty="0"/>
            </a:br>
            <a:r>
              <a:rPr lang="en-US" dirty="0"/>
              <a:t>See: 49 N.J.R. 2355(a), 50 N.J.R. 323(a).</a:t>
            </a:r>
            <a:endParaRPr lang="en-US" altLang="en-US" dirty="0"/>
          </a:p>
          <a:p>
            <a:pPr eaLnBrk="1" hangingPunct="1"/>
            <a:endParaRPr lang="en-US" altLang="en-US" dirty="0"/>
          </a:p>
        </p:txBody>
      </p:sp>
    </p:spTree>
    <p:extLst>
      <p:ext uri="{BB962C8B-B14F-4D97-AF65-F5344CB8AC3E}">
        <p14:creationId xmlns:p14="http://schemas.microsoft.com/office/powerpoint/2010/main" val="620067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829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829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829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E8B4E932-2F5B-49BD-9796-4328A7933330}" type="slidenum">
              <a:rPr lang="en-US" altLang="en-US" sz="1300"/>
              <a:pPr>
                <a:spcBef>
                  <a:spcPct val="0"/>
                </a:spcBef>
              </a:pPr>
              <a:t>3</a:t>
            </a:fld>
            <a:endParaRPr lang="en-US" altLang="en-US" sz="1300"/>
          </a:p>
        </p:txBody>
      </p:sp>
      <p:sp>
        <p:nvSpPr>
          <p:cNvPr id="82950"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82951"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82952"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BB1AF856-C74B-4CAF-9E40-11BB24BBD066}" type="slidenum">
              <a:rPr lang="en-US" altLang="en-US"/>
              <a:pPr algn="r" eaLnBrk="1" hangingPunct="1">
                <a:spcBef>
                  <a:spcPct val="0"/>
                </a:spcBef>
              </a:pPr>
              <a:t>3</a:t>
            </a:fld>
            <a:endParaRPr lang="en-US" altLang="en-US"/>
          </a:p>
        </p:txBody>
      </p:sp>
      <p:sp>
        <p:nvSpPr>
          <p:cNvPr id="82953" name="Rectangle 2"/>
          <p:cNvSpPr>
            <a:spLocks noGrp="1" noRot="1" noChangeAspect="1" noChangeArrowheads="1" noTextEdit="1"/>
          </p:cNvSpPr>
          <p:nvPr>
            <p:ph type="sldImg"/>
          </p:nvPr>
        </p:nvSpPr>
        <p:spPr>
          <a:xfrm>
            <a:off x="1271588" y="730250"/>
            <a:ext cx="4772025" cy="3579813"/>
          </a:xfrm>
          <a:ln/>
        </p:spPr>
      </p:sp>
      <p:sp>
        <p:nvSpPr>
          <p:cNvPr id="82954"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Self explanatory</a:t>
            </a:r>
          </a:p>
        </p:txBody>
      </p:sp>
    </p:spTree>
    <p:extLst>
      <p:ext uri="{BB962C8B-B14F-4D97-AF65-F5344CB8AC3E}">
        <p14:creationId xmlns:p14="http://schemas.microsoft.com/office/powerpoint/2010/main" val="5277586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83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83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83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59122252-76FE-49B6-94BB-059939E967AC}" type="slidenum">
              <a:rPr lang="en-US" altLang="en-US"/>
              <a:pPr>
                <a:spcBef>
                  <a:spcPct val="0"/>
                </a:spcBef>
              </a:pPr>
              <a:t>30</a:t>
            </a:fld>
            <a:endParaRPr lang="en-US" altLang="en-US"/>
          </a:p>
        </p:txBody>
      </p:sp>
      <p:sp>
        <p:nvSpPr>
          <p:cNvPr id="58374"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8375"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8376"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546D60D9-3DF5-411E-BE9F-885F3F418C7F}" type="slidenum">
              <a:rPr lang="en-US" altLang="en-US"/>
              <a:pPr algn="r" eaLnBrk="1" hangingPunct="1">
                <a:spcBef>
                  <a:spcPct val="0"/>
                </a:spcBef>
              </a:pPr>
              <a:t>30</a:t>
            </a:fld>
            <a:endParaRPr lang="en-US" altLang="en-US"/>
          </a:p>
        </p:txBody>
      </p:sp>
      <p:sp>
        <p:nvSpPr>
          <p:cNvPr id="58377" name="Rectangle 2"/>
          <p:cNvSpPr>
            <a:spLocks noGrp="1" noRot="1" noChangeAspect="1" noChangeArrowheads="1" noTextEdit="1"/>
          </p:cNvSpPr>
          <p:nvPr>
            <p:ph type="sldImg"/>
          </p:nvPr>
        </p:nvSpPr>
        <p:spPr>
          <a:xfrm>
            <a:off x="1271588" y="730250"/>
            <a:ext cx="4772025" cy="3579813"/>
          </a:xfrm>
          <a:ln/>
        </p:spPr>
      </p:sp>
      <p:sp>
        <p:nvSpPr>
          <p:cNvPr id="58378"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18821956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63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632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63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4BDA767C-7A77-4B86-B829-D62B4FEF4081}" type="slidenum">
              <a:rPr lang="en-US" altLang="en-US"/>
              <a:pPr>
                <a:spcBef>
                  <a:spcPct val="0"/>
                </a:spcBef>
              </a:pPr>
              <a:t>31</a:t>
            </a:fld>
            <a:endParaRPr lang="en-US" altLang="en-US"/>
          </a:p>
        </p:txBody>
      </p:sp>
      <p:sp>
        <p:nvSpPr>
          <p:cNvPr id="5632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632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632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1E366A8B-DA1F-4026-81D7-B94A9A58F2AC}" type="slidenum">
              <a:rPr lang="en-US" altLang="en-US"/>
              <a:pPr algn="r" eaLnBrk="1" hangingPunct="1">
                <a:spcBef>
                  <a:spcPct val="0"/>
                </a:spcBef>
              </a:pPr>
              <a:t>31</a:t>
            </a:fld>
            <a:endParaRPr lang="en-US" altLang="en-US"/>
          </a:p>
        </p:txBody>
      </p:sp>
      <p:sp>
        <p:nvSpPr>
          <p:cNvPr id="56329" name="Rectangle 2"/>
          <p:cNvSpPr>
            <a:spLocks noGrp="1" noRot="1" noChangeAspect="1" noChangeArrowheads="1" noTextEdit="1"/>
          </p:cNvSpPr>
          <p:nvPr>
            <p:ph type="sldImg"/>
          </p:nvPr>
        </p:nvSpPr>
        <p:spPr>
          <a:xfrm>
            <a:off x="1271588" y="730250"/>
            <a:ext cx="4772025" cy="3579813"/>
          </a:xfrm>
          <a:ln/>
        </p:spPr>
      </p:sp>
      <p:sp>
        <p:nvSpPr>
          <p:cNvPr id="56330"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1155071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604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604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604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934EC6E7-8FCD-4B51-AC26-F6B993869AB1}" type="slidenum">
              <a:rPr lang="en-US" altLang="en-US"/>
              <a:pPr>
                <a:spcBef>
                  <a:spcPct val="0"/>
                </a:spcBef>
              </a:pPr>
              <a:t>32</a:t>
            </a:fld>
            <a:endParaRPr lang="en-US" altLang="en-US"/>
          </a:p>
        </p:txBody>
      </p:sp>
      <p:sp>
        <p:nvSpPr>
          <p:cNvPr id="60422"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60423"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60424"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A912495A-C693-49E9-ACB5-601550990034}" type="slidenum">
              <a:rPr lang="en-US" altLang="en-US"/>
              <a:pPr algn="r" eaLnBrk="1" hangingPunct="1">
                <a:spcBef>
                  <a:spcPct val="0"/>
                </a:spcBef>
              </a:pPr>
              <a:t>32</a:t>
            </a:fld>
            <a:endParaRPr lang="en-US" altLang="en-US"/>
          </a:p>
        </p:txBody>
      </p:sp>
      <p:sp>
        <p:nvSpPr>
          <p:cNvPr id="60425" name="Rectangle 2"/>
          <p:cNvSpPr>
            <a:spLocks noGrp="1" noRot="1" noChangeAspect="1" noChangeArrowheads="1" noTextEdit="1"/>
          </p:cNvSpPr>
          <p:nvPr>
            <p:ph type="sldImg"/>
          </p:nvPr>
        </p:nvSpPr>
        <p:spPr>
          <a:xfrm>
            <a:off x="1271588" y="730250"/>
            <a:ext cx="4772025" cy="3579813"/>
          </a:xfrm>
          <a:ln/>
        </p:spPr>
      </p:sp>
      <p:sp>
        <p:nvSpPr>
          <p:cNvPr id="60426"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See definitions in subchapter 1 for background.</a:t>
            </a:r>
          </a:p>
        </p:txBody>
      </p:sp>
    </p:spTree>
    <p:extLst>
      <p:ext uri="{BB962C8B-B14F-4D97-AF65-F5344CB8AC3E}">
        <p14:creationId xmlns:p14="http://schemas.microsoft.com/office/powerpoint/2010/main" val="18334240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4950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4950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495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1D4F1815-D48B-4392-90E8-D24EBFCE47AF}" type="slidenum">
              <a:rPr lang="en-US" altLang="en-US" sz="1300"/>
              <a:pPr>
                <a:spcBef>
                  <a:spcPct val="0"/>
                </a:spcBef>
              </a:pPr>
              <a:t>33</a:t>
            </a:fld>
            <a:endParaRPr lang="en-US" altLang="en-US" sz="1300"/>
          </a:p>
        </p:txBody>
      </p:sp>
      <p:sp>
        <p:nvSpPr>
          <p:cNvPr id="149510"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49511"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49512"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D1DC4A95-9EB5-4FE1-B757-47E41F30A3D8}" type="slidenum">
              <a:rPr lang="en-US" altLang="en-US"/>
              <a:pPr algn="r" eaLnBrk="1" hangingPunct="1">
                <a:spcBef>
                  <a:spcPct val="0"/>
                </a:spcBef>
              </a:pPr>
              <a:t>33</a:t>
            </a:fld>
            <a:endParaRPr lang="en-US" altLang="en-US"/>
          </a:p>
        </p:txBody>
      </p:sp>
      <p:sp>
        <p:nvSpPr>
          <p:cNvPr id="149513" name="Rectangle 2"/>
          <p:cNvSpPr>
            <a:spLocks noGrp="1" noRot="1" noChangeAspect="1" noChangeArrowheads="1" noTextEdit="1"/>
          </p:cNvSpPr>
          <p:nvPr>
            <p:ph type="sldImg"/>
          </p:nvPr>
        </p:nvSpPr>
        <p:spPr>
          <a:xfrm>
            <a:off x="1271588" y="730250"/>
            <a:ext cx="4772025" cy="3579813"/>
          </a:xfrm>
          <a:ln/>
        </p:spPr>
      </p:sp>
      <p:sp>
        <p:nvSpPr>
          <p:cNvPr id="149514"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LHU Aa01</a:t>
            </a:r>
          </a:p>
          <a:p>
            <a:pPr eaLnBrk="1" hangingPunct="1"/>
            <a:endParaRPr lang="en-US" altLang="en-US"/>
          </a:p>
        </p:txBody>
      </p:sp>
    </p:spTree>
    <p:extLst>
      <p:ext uri="{BB962C8B-B14F-4D97-AF65-F5344CB8AC3E}">
        <p14:creationId xmlns:p14="http://schemas.microsoft.com/office/powerpoint/2010/main" val="25089651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5939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5939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593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09864FE5-C183-4476-8892-EB840F66E12C}" type="slidenum">
              <a:rPr lang="en-US" altLang="en-US"/>
              <a:pPr>
                <a:spcBef>
                  <a:spcPct val="0"/>
                </a:spcBef>
              </a:pPr>
              <a:t>34</a:t>
            </a:fld>
            <a:endParaRPr lang="en-US" altLang="en-US"/>
          </a:p>
        </p:txBody>
      </p:sp>
      <p:sp>
        <p:nvSpPr>
          <p:cNvPr id="5939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5939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5940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B38BEE56-568C-4075-81BB-B1F65A1C7A68}" type="slidenum">
              <a:rPr lang="en-US" altLang="en-US"/>
              <a:pPr algn="r" eaLnBrk="1" hangingPunct="1">
                <a:spcBef>
                  <a:spcPct val="0"/>
                </a:spcBef>
              </a:pPr>
              <a:t>34</a:t>
            </a:fld>
            <a:endParaRPr lang="en-US" altLang="en-US"/>
          </a:p>
        </p:txBody>
      </p:sp>
      <p:sp>
        <p:nvSpPr>
          <p:cNvPr id="59401" name="Rectangle 2"/>
          <p:cNvSpPr>
            <a:spLocks noGrp="1" noRot="1" noChangeAspect="1" noChangeArrowheads="1" noTextEdit="1"/>
          </p:cNvSpPr>
          <p:nvPr>
            <p:ph type="sldImg"/>
          </p:nvPr>
        </p:nvSpPr>
        <p:spPr>
          <a:xfrm>
            <a:off x="1271588" y="730250"/>
            <a:ext cx="4772025" cy="3579813"/>
          </a:xfrm>
          <a:ln/>
        </p:spPr>
      </p:sp>
      <p:sp>
        <p:nvSpPr>
          <p:cNvPr id="5940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Opening of LHU discussion. Explain how these three sections are interlocked for functionality.</a:t>
            </a:r>
          </a:p>
        </p:txBody>
      </p:sp>
    </p:spTree>
    <p:extLst>
      <p:ext uri="{BB962C8B-B14F-4D97-AF65-F5344CB8AC3E}">
        <p14:creationId xmlns:p14="http://schemas.microsoft.com/office/powerpoint/2010/main" val="12389540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053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053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05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4126EAEC-C73D-439F-AC48-99C27AF95983}" type="slidenum">
              <a:rPr lang="en-US" altLang="en-US" sz="1300"/>
              <a:pPr>
                <a:spcBef>
                  <a:spcPct val="0"/>
                </a:spcBef>
              </a:pPr>
              <a:t>35</a:t>
            </a:fld>
            <a:endParaRPr lang="en-US" altLang="en-US" sz="1300"/>
          </a:p>
        </p:txBody>
      </p:sp>
      <p:sp>
        <p:nvSpPr>
          <p:cNvPr id="150534"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50535"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50536"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7B8D3670-B9CE-4D54-B92A-063EE0FC42F7}" type="slidenum">
              <a:rPr lang="en-US" altLang="en-US"/>
              <a:pPr algn="r" eaLnBrk="1" hangingPunct="1">
                <a:spcBef>
                  <a:spcPct val="0"/>
                </a:spcBef>
              </a:pPr>
              <a:t>35</a:t>
            </a:fld>
            <a:endParaRPr lang="en-US" altLang="en-US"/>
          </a:p>
        </p:txBody>
      </p:sp>
      <p:sp>
        <p:nvSpPr>
          <p:cNvPr id="150537" name="Rectangle 2"/>
          <p:cNvSpPr>
            <a:spLocks noGrp="1" noRot="1" noChangeAspect="1" noChangeArrowheads="1" noTextEdit="1"/>
          </p:cNvSpPr>
          <p:nvPr>
            <p:ph type="sldImg"/>
          </p:nvPr>
        </p:nvSpPr>
        <p:spPr>
          <a:xfrm>
            <a:off x="1271588" y="730250"/>
            <a:ext cx="4772025" cy="3579813"/>
          </a:xfrm>
          <a:ln/>
        </p:spPr>
      </p:sp>
      <p:sp>
        <p:nvSpPr>
          <p:cNvPr id="150538"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LHU Aa01</a:t>
            </a:r>
          </a:p>
          <a:p>
            <a:pPr eaLnBrk="1" hangingPunct="1"/>
            <a:endParaRPr lang="en-US" altLang="en-US"/>
          </a:p>
        </p:txBody>
      </p:sp>
    </p:spTree>
    <p:extLst>
      <p:ext uri="{BB962C8B-B14F-4D97-AF65-F5344CB8AC3E}">
        <p14:creationId xmlns:p14="http://schemas.microsoft.com/office/powerpoint/2010/main" val="7809326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155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155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15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B04BA03A-BA76-447D-B5A7-71B6DA5B0970}" type="slidenum">
              <a:rPr lang="en-US" altLang="en-US" sz="1300"/>
              <a:pPr>
                <a:spcBef>
                  <a:spcPct val="0"/>
                </a:spcBef>
              </a:pPr>
              <a:t>36</a:t>
            </a:fld>
            <a:endParaRPr lang="en-US" altLang="en-US" sz="1300"/>
          </a:p>
        </p:txBody>
      </p:sp>
      <p:sp>
        <p:nvSpPr>
          <p:cNvPr id="151558"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51559"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51560"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CC5D5777-9BA0-46A1-950E-63A9E43E440B}" type="slidenum">
              <a:rPr lang="en-US" altLang="en-US"/>
              <a:pPr algn="r" eaLnBrk="1" hangingPunct="1">
                <a:spcBef>
                  <a:spcPct val="0"/>
                </a:spcBef>
              </a:pPr>
              <a:t>36</a:t>
            </a:fld>
            <a:endParaRPr lang="en-US" altLang="en-US"/>
          </a:p>
        </p:txBody>
      </p:sp>
      <p:sp>
        <p:nvSpPr>
          <p:cNvPr id="151561" name="Rectangle 2"/>
          <p:cNvSpPr>
            <a:spLocks noGrp="1" noRot="1" noChangeAspect="1" noChangeArrowheads="1" noTextEdit="1"/>
          </p:cNvSpPr>
          <p:nvPr>
            <p:ph type="sldImg"/>
          </p:nvPr>
        </p:nvSpPr>
        <p:spPr>
          <a:xfrm>
            <a:off x="1271588" y="730250"/>
            <a:ext cx="4772025" cy="3579813"/>
          </a:xfrm>
          <a:ln/>
        </p:spPr>
      </p:sp>
      <p:sp>
        <p:nvSpPr>
          <p:cNvPr id="151562"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LHU Bj08</a:t>
            </a:r>
          </a:p>
          <a:p>
            <a:pPr eaLnBrk="1" hangingPunct="1"/>
            <a:endParaRPr lang="en-US" altLang="en-US" dirty="0"/>
          </a:p>
        </p:txBody>
      </p:sp>
    </p:spTree>
    <p:extLst>
      <p:ext uri="{BB962C8B-B14F-4D97-AF65-F5344CB8AC3E}">
        <p14:creationId xmlns:p14="http://schemas.microsoft.com/office/powerpoint/2010/main" val="12826257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257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258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25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3D38C772-46E5-484E-AE85-0E482F520355}" type="slidenum">
              <a:rPr lang="en-US" altLang="en-US" sz="1300"/>
              <a:pPr>
                <a:spcBef>
                  <a:spcPct val="0"/>
                </a:spcBef>
              </a:pPr>
              <a:t>37</a:t>
            </a:fld>
            <a:endParaRPr lang="en-US" altLang="en-US" sz="1300"/>
          </a:p>
        </p:txBody>
      </p:sp>
      <p:sp>
        <p:nvSpPr>
          <p:cNvPr id="152582"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52583"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52584"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5011496A-7752-48DA-89E3-2574E2FB3E44}" type="slidenum">
              <a:rPr lang="en-US" altLang="en-US"/>
              <a:pPr algn="r" eaLnBrk="1" hangingPunct="1">
                <a:spcBef>
                  <a:spcPct val="0"/>
                </a:spcBef>
              </a:pPr>
              <a:t>37</a:t>
            </a:fld>
            <a:endParaRPr lang="en-US" altLang="en-US"/>
          </a:p>
        </p:txBody>
      </p:sp>
      <p:sp>
        <p:nvSpPr>
          <p:cNvPr id="152585" name="Rectangle 2"/>
          <p:cNvSpPr>
            <a:spLocks noGrp="1" noRot="1" noChangeAspect="1" noChangeArrowheads="1" noTextEdit="1"/>
          </p:cNvSpPr>
          <p:nvPr>
            <p:ph type="sldImg"/>
          </p:nvPr>
        </p:nvSpPr>
        <p:spPr>
          <a:xfrm>
            <a:off x="1271588" y="730250"/>
            <a:ext cx="4772025" cy="3579813"/>
          </a:xfrm>
          <a:ln/>
        </p:spPr>
      </p:sp>
      <p:sp>
        <p:nvSpPr>
          <p:cNvPr id="152586"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F-1 use group, Bf10 LHU</a:t>
            </a:r>
          </a:p>
          <a:p>
            <a:pPr eaLnBrk="1" hangingPunct="1"/>
            <a:endParaRPr lang="en-US" altLang="en-US" dirty="0"/>
          </a:p>
        </p:txBody>
      </p:sp>
    </p:spTree>
    <p:extLst>
      <p:ext uri="{BB962C8B-B14F-4D97-AF65-F5344CB8AC3E}">
        <p14:creationId xmlns:p14="http://schemas.microsoft.com/office/powerpoint/2010/main" val="37645098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360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360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36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AA2EBBB7-A95B-47EA-9962-7648C480E3B2}" type="slidenum">
              <a:rPr lang="en-US" altLang="en-US" sz="1300"/>
              <a:pPr>
                <a:spcBef>
                  <a:spcPct val="0"/>
                </a:spcBef>
              </a:pPr>
              <a:t>38</a:t>
            </a:fld>
            <a:endParaRPr lang="en-US" altLang="en-US" sz="1300"/>
          </a:p>
        </p:txBody>
      </p:sp>
      <p:sp>
        <p:nvSpPr>
          <p:cNvPr id="153606"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53607"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53608"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DA52A19-2902-48CB-83A7-A5B9A49966C3}" type="slidenum">
              <a:rPr lang="en-US" altLang="en-US"/>
              <a:pPr algn="r" eaLnBrk="1" hangingPunct="1">
                <a:spcBef>
                  <a:spcPct val="0"/>
                </a:spcBef>
              </a:pPr>
              <a:t>38</a:t>
            </a:fld>
            <a:endParaRPr lang="en-US" altLang="en-US"/>
          </a:p>
        </p:txBody>
      </p:sp>
      <p:sp>
        <p:nvSpPr>
          <p:cNvPr id="153609" name="Rectangle 2"/>
          <p:cNvSpPr>
            <a:spLocks noGrp="1" noRot="1" noChangeAspect="1" noChangeArrowheads="1" noTextEdit="1"/>
          </p:cNvSpPr>
          <p:nvPr>
            <p:ph type="sldImg"/>
          </p:nvPr>
        </p:nvSpPr>
        <p:spPr>
          <a:xfrm>
            <a:off x="1271588" y="730250"/>
            <a:ext cx="4772025" cy="3579813"/>
          </a:xfrm>
          <a:ln/>
        </p:spPr>
      </p:sp>
      <p:sp>
        <p:nvSpPr>
          <p:cNvPr id="153610"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R-2 use group, Af05 LHU.</a:t>
            </a:r>
          </a:p>
          <a:p>
            <a:pPr eaLnBrk="1" hangingPunct="1"/>
            <a:endParaRPr lang="en-US" altLang="en-US" dirty="0"/>
          </a:p>
        </p:txBody>
      </p:sp>
    </p:spTree>
    <p:extLst>
      <p:ext uri="{BB962C8B-B14F-4D97-AF65-F5344CB8AC3E}">
        <p14:creationId xmlns:p14="http://schemas.microsoft.com/office/powerpoint/2010/main" val="24353958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6349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6349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634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19C0E96B-7245-4E51-8F42-4D14004EFAA6}" type="slidenum">
              <a:rPr lang="en-US" altLang="en-US"/>
              <a:pPr>
                <a:spcBef>
                  <a:spcPct val="0"/>
                </a:spcBef>
              </a:pPr>
              <a:t>39</a:t>
            </a:fld>
            <a:endParaRPr lang="en-US" altLang="en-US"/>
          </a:p>
        </p:txBody>
      </p:sp>
      <p:sp>
        <p:nvSpPr>
          <p:cNvPr id="63494"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63495"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63496"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BB7449B0-62FC-413E-B5C4-70C9615A6F32}" type="slidenum">
              <a:rPr lang="en-US" altLang="en-US"/>
              <a:pPr algn="r" eaLnBrk="1" hangingPunct="1">
                <a:spcBef>
                  <a:spcPct val="0"/>
                </a:spcBef>
              </a:pPr>
              <a:t>39</a:t>
            </a:fld>
            <a:endParaRPr lang="en-US" altLang="en-US"/>
          </a:p>
        </p:txBody>
      </p:sp>
      <p:sp>
        <p:nvSpPr>
          <p:cNvPr id="63497" name="Rectangle 2"/>
          <p:cNvSpPr>
            <a:spLocks noGrp="1" noRot="1" noChangeAspect="1" noChangeArrowheads="1" noTextEdit="1"/>
          </p:cNvSpPr>
          <p:nvPr>
            <p:ph type="sldImg"/>
          </p:nvPr>
        </p:nvSpPr>
        <p:spPr>
          <a:xfrm>
            <a:off x="1271588" y="730250"/>
            <a:ext cx="4772025" cy="3579813"/>
          </a:xfrm>
          <a:ln/>
        </p:spPr>
      </p:sp>
      <p:sp>
        <p:nvSpPr>
          <p:cNvPr id="63498"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328899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389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3891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389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B4D8D83D-3E44-49B2-B2F3-180A58AE1AE3}" type="slidenum">
              <a:rPr lang="en-US" altLang="en-US"/>
              <a:pPr>
                <a:spcBef>
                  <a:spcPct val="0"/>
                </a:spcBef>
              </a:pPr>
              <a:t>4</a:t>
            </a:fld>
            <a:endParaRPr lang="en-US" altLang="en-US"/>
          </a:p>
        </p:txBody>
      </p:sp>
      <p:sp>
        <p:nvSpPr>
          <p:cNvPr id="3891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3891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3892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0326B230-C9C6-400E-9520-E8AAF5E581FF}" type="slidenum">
              <a:rPr lang="en-US" altLang="en-US"/>
              <a:pPr algn="r" eaLnBrk="1" hangingPunct="1">
                <a:spcBef>
                  <a:spcPct val="0"/>
                </a:spcBef>
              </a:pPr>
              <a:t>4</a:t>
            </a:fld>
            <a:endParaRPr lang="en-US" altLang="en-US"/>
          </a:p>
        </p:txBody>
      </p:sp>
      <p:sp>
        <p:nvSpPr>
          <p:cNvPr id="38921" name="Rectangle 2"/>
          <p:cNvSpPr>
            <a:spLocks noGrp="1" noRot="1" noChangeAspect="1" noChangeArrowheads="1" noTextEdit="1"/>
          </p:cNvSpPr>
          <p:nvPr>
            <p:ph type="sldImg"/>
          </p:nvPr>
        </p:nvSpPr>
        <p:spPr>
          <a:xfrm>
            <a:off x="1271588" y="730250"/>
            <a:ext cx="4772025" cy="3579813"/>
          </a:xfrm>
          <a:ln/>
        </p:spPr>
      </p:sp>
      <p:sp>
        <p:nvSpPr>
          <p:cNvPr id="3892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21352762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645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6451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645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BE44323E-4F0B-49F8-BC81-480BDE57BF30}" type="slidenum">
              <a:rPr lang="en-US" altLang="en-US"/>
              <a:pPr>
                <a:spcBef>
                  <a:spcPct val="0"/>
                </a:spcBef>
              </a:pPr>
              <a:t>40</a:t>
            </a:fld>
            <a:endParaRPr lang="en-US" altLang="en-US"/>
          </a:p>
        </p:txBody>
      </p:sp>
      <p:sp>
        <p:nvSpPr>
          <p:cNvPr id="6451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6451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6452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A4850005-99EC-4BEE-9F54-945025514F33}" type="slidenum">
              <a:rPr lang="en-US" altLang="en-US"/>
              <a:pPr algn="r" eaLnBrk="1" hangingPunct="1">
                <a:spcBef>
                  <a:spcPct val="0"/>
                </a:spcBef>
              </a:pPr>
              <a:t>40</a:t>
            </a:fld>
            <a:endParaRPr lang="en-US" altLang="en-US"/>
          </a:p>
        </p:txBody>
      </p:sp>
      <p:sp>
        <p:nvSpPr>
          <p:cNvPr id="64521" name="Rectangle 2"/>
          <p:cNvSpPr>
            <a:spLocks noGrp="1" noRot="1" noChangeAspect="1" noChangeArrowheads="1" noTextEdit="1"/>
          </p:cNvSpPr>
          <p:nvPr>
            <p:ph type="sldImg"/>
          </p:nvPr>
        </p:nvSpPr>
        <p:spPr>
          <a:xfrm>
            <a:off x="1271588" y="730250"/>
            <a:ext cx="4772025" cy="3579813"/>
          </a:xfrm>
          <a:ln/>
        </p:spPr>
      </p:sp>
      <p:sp>
        <p:nvSpPr>
          <p:cNvPr id="6452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28182711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462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462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46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55556AC9-FEB9-4872-BE65-D0283BAABDAD}" type="slidenum">
              <a:rPr lang="en-US" altLang="en-US" sz="1300"/>
              <a:pPr>
                <a:spcBef>
                  <a:spcPct val="0"/>
                </a:spcBef>
              </a:pPr>
              <a:t>41</a:t>
            </a:fld>
            <a:endParaRPr lang="en-US" altLang="en-US" sz="1300"/>
          </a:p>
        </p:txBody>
      </p:sp>
      <p:sp>
        <p:nvSpPr>
          <p:cNvPr id="154630"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54631"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54632"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796050BF-6D2D-4C47-A90A-7D7AE3FE7C78}" type="slidenum">
              <a:rPr lang="en-US" altLang="en-US"/>
              <a:pPr algn="r" eaLnBrk="1" hangingPunct="1">
                <a:spcBef>
                  <a:spcPct val="0"/>
                </a:spcBef>
              </a:pPr>
              <a:t>41</a:t>
            </a:fld>
            <a:endParaRPr lang="en-US" altLang="en-US"/>
          </a:p>
        </p:txBody>
      </p:sp>
      <p:sp>
        <p:nvSpPr>
          <p:cNvPr id="154633" name="Rectangle 2"/>
          <p:cNvSpPr>
            <a:spLocks noGrp="1" noRot="1" noChangeAspect="1" noChangeArrowheads="1" noTextEdit="1"/>
          </p:cNvSpPr>
          <p:nvPr>
            <p:ph type="sldImg"/>
          </p:nvPr>
        </p:nvSpPr>
        <p:spPr>
          <a:xfrm>
            <a:off x="1271588" y="730250"/>
            <a:ext cx="4772025" cy="3579813"/>
          </a:xfrm>
          <a:ln/>
        </p:spPr>
      </p:sp>
      <p:sp>
        <p:nvSpPr>
          <p:cNvPr id="154634"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Summary of objectives presented.</a:t>
            </a:r>
          </a:p>
        </p:txBody>
      </p:sp>
    </p:spTree>
    <p:extLst>
      <p:ext uri="{BB962C8B-B14F-4D97-AF65-F5344CB8AC3E}">
        <p14:creationId xmlns:p14="http://schemas.microsoft.com/office/powerpoint/2010/main" val="4925431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6553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6554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655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1BA04B7D-6621-4B69-BED9-67024D4C0451}" type="slidenum">
              <a:rPr lang="en-US" altLang="en-US"/>
              <a:pPr>
                <a:spcBef>
                  <a:spcPct val="0"/>
                </a:spcBef>
              </a:pPr>
              <a:t>42</a:t>
            </a:fld>
            <a:endParaRPr lang="en-US" alt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4345158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6656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6656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665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E66A6027-54B5-4585-BCB8-1B399D8FB943}" type="slidenum">
              <a:rPr lang="en-US" altLang="en-US"/>
              <a:pPr>
                <a:spcBef>
                  <a:spcPct val="0"/>
                </a:spcBef>
              </a:pPr>
              <a:t>43</a:t>
            </a:fld>
            <a:endParaRPr lang="en-US" altLang="en-US"/>
          </a:p>
        </p:txBody>
      </p:sp>
      <p:sp>
        <p:nvSpPr>
          <p:cNvPr id="6656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6656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6656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C8C8C9E0-2EB8-4E6A-A21A-4E217FE7A1DF}" type="slidenum">
              <a:rPr lang="en-US" altLang="en-US"/>
              <a:pPr algn="r" eaLnBrk="1" hangingPunct="1">
                <a:spcBef>
                  <a:spcPct val="0"/>
                </a:spcBef>
              </a:pPr>
              <a:t>43</a:t>
            </a:fld>
            <a:endParaRPr lang="en-US" altLang="en-US"/>
          </a:p>
        </p:txBody>
      </p:sp>
      <p:sp>
        <p:nvSpPr>
          <p:cNvPr id="66569" name="Rectangle 2"/>
          <p:cNvSpPr>
            <a:spLocks noGrp="1" noRot="1" noChangeAspect="1" noChangeArrowheads="1" noTextEdit="1"/>
          </p:cNvSpPr>
          <p:nvPr>
            <p:ph type="sldImg"/>
          </p:nvPr>
        </p:nvSpPr>
        <p:spPr>
          <a:ln/>
        </p:spPr>
      </p:sp>
      <p:sp>
        <p:nvSpPr>
          <p:cNvPr id="665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9234464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565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565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56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78F522CA-0ECF-40D8-B91B-6CC079E551D5}" type="slidenum">
              <a:rPr lang="en-US" altLang="en-US" sz="1300"/>
              <a:pPr>
                <a:spcBef>
                  <a:spcPct val="0"/>
                </a:spcBef>
              </a:pPr>
              <a:t>44</a:t>
            </a:fld>
            <a:endParaRPr lang="en-US" altLang="en-US" sz="1300"/>
          </a:p>
        </p:txBody>
      </p:sp>
      <p:sp>
        <p:nvSpPr>
          <p:cNvPr id="155654" name="Rectangle 2"/>
          <p:cNvSpPr>
            <a:spLocks noGrp="1" noRot="1" noChangeAspect="1" noChangeArrowheads="1" noTextEdit="1"/>
          </p:cNvSpPr>
          <p:nvPr>
            <p:ph type="sldImg"/>
          </p:nvPr>
        </p:nvSpPr>
        <p:spPr>
          <a:ln/>
        </p:spPr>
      </p:sp>
      <p:sp>
        <p:nvSpPr>
          <p:cNvPr id="1556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2122533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667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667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66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89DCF001-C5DC-4656-A082-07F21760B77B}" type="slidenum">
              <a:rPr lang="en-US" altLang="en-US" sz="1300"/>
              <a:pPr>
                <a:spcBef>
                  <a:spcPct val="0"/>
                </a:spcBef>
              </a:pPr>
              <a:t>45</a:t>
            </a:fld>
            <a:endParaRPr lang="en-US" altLang="en-US" sz="1300"/>
          </a:p>
        </p:txBody>
      </p:sp>
      <p:sp>
        <p:nvSpPr>
          <p:cNvPr id="156678"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56679"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56680"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13833FB-B14A-40B4-8C7F-340955AA0688}" type="slidenum">
              <a:rPr lang="en-US" altLang="en-US"/>
              <a:pPr algn="r" eaLnBrk="1" hangingPunct="1">
                <a:spcBef>
                  <a:spcPct val="0"/>
                </a:spcBef>
              </a:pPr>
              <a:t>45</a:t>
            </a:fld>
            <a:endParaRPr lang="en-US" altLang="en-US"/>
          </a:p>
        </p:txBody>
      </p:sp>
      <p:sp>
        <p:nvSpPr>
          <p:cNvPr id="156681" name="Rectangle 2"/>
          <p:cNvSpPr>
            <a:spLocks noGrp="1" noRot="1" noChangeAspect="1" noChangeArrowheads="1" noTextEdit="1"/>
          </p:cNvSpPr>
          <p:nvPr>
            <p:ph type="sldImg"/>
          </p:nvPr>
        </p:nvSpPr>
        <p:spPr>
          <a:xfrm>
            <a:off x="1271588" y="730250"/>
            <a:ext cx="4772025" cy="3579813"/>
          </a:xfrm>
          <a:ln/>
        </p:spPr>
      </p:sp>
      <p:sp>
        <p:nvSpPr>
          <p:cNvPr id="156682"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Two pages, one with short descriptions, one with a high school diagram.</a:t>
            </a:r>
          </a:p>
        </p:txBody>
      </p:sp>
    </p:spTree>
    <p:extLst>
      <p:ext uri="{BB962C8B-B14F-4D97-AF65-F5344CB8AC3E}">
        <p14:creationId xmlns:p14="http://schemas.microsoft.com/office/powerpoint/2010/main" val="2348125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NJ Uniform Fire Code Inspector Training ProgramFire Code Enforcement I  FIR -107</a:t>
            </a:r>
          </a:p>
        </p:txBody>
      </p:sp>
      <p:sp>
        <p:nvSpPr>
          <p:cNvPr id="15769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Student Handout</a:t>
            </a:r>
          </a:p>
        </p:txBody>
      </p:sp>
      <p:sp>
        <p:nvSpPr>
          <p:cNvPr id="15770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r>
              <a:rPr lang="en-US" altLang="en-US" sz="1300"/>
              <a:t>Module 2 Theory &amp; Use GroupsEntry Class Presentation</a:t>
            </a:r>
          </a:p>
        </p:txBody>
      </p:sp>
      <p:sp>
        <p:nvSpPr>
          <p:cNvPr id="1577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883" indent="-285725">
              <a:spcBef>
                <a:spcPct val="30000"/>
              </a:spcBef>
              <a:defRPr sz="1200">
                <a:solidFill>
                  <a:schemeClr val="tx1"/>
                </a:solidFill>
                <a:latin typeface="Arial" charset="0"/>
              </a:defRPr>
            </a:lvl2pPr>
            <a:lvl3pPr marL="1142898" indent="-228580">
              <a:spcBef>
                <a:spcPct val="30000"/>
              </a:spcBef>
              <a:defRPr sz="1200">
                <a:solidFill>
                  <a:schemeClr val="tx1"/>
                </a:solidFill>
                <a:latin typeface="Arial" charset="0"/>
              </a:defRPr>
            </a:lvl3pPr>
            <a:lvl4pPr marL="1600057" indent="-228580">
              <a:spcBef>
                <a:spcPct val="30000"/>
              </a:spcBef>
              <a:defRPr sz="1200">
                <a:solidFill>
                  <a:schemeClr val="tx1"/>
                </a:solidFill>
                <a:latin typeface="Arial" charset="0"/>
              </a:defRPr>
            </a:lvl4pPr>
            <a:lvl5pPr marL="2057217" indent="-22858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6" indent="-228580" eaLnBrk="0" fontAlgn="base" hangingPunct="0">
              <a:spcBef>
                <a:spcPct val="30000"/>
              </a:spcBef>
              <a:spcAft>
                <a:spcPct val="0"/>
              </a:spcAft>
              <a:defRPr sz="1200">
                <a:solidFill>
                  <a:schemeClr val="tx1"/>
                </a:solidFill>
                <a:latin typeface="Arial" charset="0"/>
              </a:defRPr>
            </a:lvl7pPr>
            <a:lvl8pPr marL="3428694"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a:spcBef>
                <a:spcPct val="0"/>
              </a:spcBef>
            </a:pPr>
            <a:fld id="{76F21B30-FD15-42E5-99EF-23A7965BE875}" type="slidenum">
              <a:rPr lang="en-US" altLang="en-US" sz="1300"/>
              <a:pPr>
                <a:spcBef>
                  <a:spcPct val="0"/>
                </a:spcBef>
              </a:pPr>
              <a:t>46</a:t>
            </a:fld>
            <a:endParaRPr lang="en-US" altLang="en-US" sz="1300"/>
          </a:p>
        </p:txBody>
      </p:sp>
      <p:sp>
        <p:nvSpPr>
          <p:cNvPr id="157702" name="Rectangle 2"/>
          <p:cNvSpPr txBox="1">
            <a:spLocks noGrp="1" noChangeArrowheads="1"/>
          </p:cNvSpPr>
          <p:nvPr/>
        </p:nvSpPr>
        <p:spPr bwMode="auto">
          <a:xfrm>
            <a:off x="0" y="1"/>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157703" name="Rectangle 6"/>
          <p:cNvSpPr txBox="1">
            <a:spLocks noGrp="1" noChangeArrowheads="1"/>
          </p:cNvSpPr>
          <p:nvPr/>
        </p:nvSpPr>
        <p:spPr bwMode="auto">
          <a:xfrm>
            <a:off x="0"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157704" name="Rectangle 7"/>
          <p:cNvSpPr txBox="1">
            <a:spLocks noGrp="1" noChangeArrowheads="1"/>
          </p:cNvSpPr>
          <p:nvPr/>
        </p:nvSpPr>
        <p:spPr bwMode="auto">
          <a:xfrm>
            <a:off x="4143375" y="9120189"/>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5" tIns="48047" rIns="96095" bIns="48047"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65FD2F6B-98F2-439B-A548-F961CFD2337F}" type="slidenum">
              <a:rPr lang="en-US" altLang="en-US"/>
              <a:pPr algn="r" eaLnBrk="1" hangingPunct="1">
                <a:spcBef>
                  <a:spcPct val="0"/>
                </a:spcBef>
              </a:pPr>
              <a:t>46</a:t>
            </a:fld>
            <a:endParaRPr lang="en-US" altLang="en-US"/>
          </a:p>
        </p:txBody>
      </p:sp>
      <p:sp>
        <p:nvSpPr>
          <p:cNvPr id="157705" name="Rectangle 2"/>
          <p:cNvSpPr>
            <a:spLocks noGrp="1" noRot="1" noChangeAspect="1" noChangeArrowheads="1" noTextEdit="1"/>
          </p:cNvSpPr>
          <p:nvPr>
            <p:ph type="sldImg"/>
          </p:nvPr>
        </p:nvSpPr>
        <p:spPr>
          <a:xfrm>
            <a:off x="1271588" y="730250"/>
            <a:ext cx="4772025" cy="3579813"/>
          </a:xfrm>
          <a:ln/>
        </p:spPr>
      </p:sp>
      <p:sp>
        <p:nvSpPr>
          <p:cNvPr id="157706" name="Rectangle 3"/>
          <p:cNvSpPr>
            <a:spLocks noGrp="1" noChangeArrowheads="1"/>
          </p:cNvSpPr>
          <p:nvPr>
            <p:ph type="body" idx="1"/>
          </p:nvPr>
        </p:nvSpPr>
        <p:spPr>
          <a:xfrm>
            <a:off x="965201" y="4551364"/>
            <a:ext cx="5383213" cy="4294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Review when the next class will be.</a:t>
            </a:r>
          </a:p>
        </p:txBody>
      </p:sp>
    </p:spTree>
    <p:extLst>
      <p:ext uri="{BB962C8B-B14F-4D97-AF65-F5344CB8AC3E}">
        <p14:creationId xmlns:p14="http://schemas.microsoft.com/office/powerpoint/2010/main" val="30541782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5ABB1B-DCBC-4D14-8915-3FB52CBCD303}" type="slidenum">
              <a:rPr lang="en-US" smtClean="0"/>
              <a:t>47</a:t>
            </a:fld>
            <a:endParaRPr lang="en-US"/>
          </a:p>
        </p:txBody>
      </p:sp>
    </p:spTree>
    <p:extLst>
      <p:ext uri="{BB962C8B-B14F-4D97-AF65-F5344CB8AC3E}">
        <p14:creationId xmlns:p14="http://schemas.microsoft.com/office/powerpoint/2010/main" val="1504277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3993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3994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399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7FABF67C-F20B-4987-BE39-F3B9B18681A8}" type="slidenum">
              <a:rPr lang="en-US" altLang="en-US"/>
              <a:pPr>
                <a:spcBef>
                  <a:spcPct val="0"/>
                </a:spcBef>
              </a:pPr>
              <a:t>5</a:t>
            </a:fld>
            <a:endParaRPr lang="en-US" altLang="en-US"/>
          </a:p>
        </p:txBody>
      </p:sp>
      <p:sp>
        <p:nvSpPr>
          <p:cNvPr id="39942"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39943"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39944"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BC0B78A1-ACE7-40ED-AC79-5CC1D146AEA6}" type="slidenum">
              <a:rPr lang="en-US" altLang="en-US"/>
              <a:pPr algn="r" eaLnBrk="1" hangingPunct="1">
                <a:spcBef>
                  <a:spcPct val="0"/>
                </a:spcBef>
              </a:pPr>
              <a:t>5</a:t>
            </a:fld>
            <a:endParaRPr lang="en-US" altLang="en-US"/>
          </a:p>
        </p:txBody>
      </p:sp>
      <p:sp>
        <p:nvSpPr>
          <p:cNvPr id="39945" name="Rectangle 2"/>
          <p:cNvSpPr>
            <a:spLocks noGrp="1" noRot="1" noChangeAspect="1" noChangeArrowheads="1" noTextEdit="1"/>
          </p:cNvSpPr>
          <p:nvPr>
            <p:ph type="sldImg"/>
          </p:nvPr>
        </p:nvSpPr>
        <p:spPr>
          <a:xfrm>
            <a:off x="1271588" y="730250"/>
            <a:ext cx="4772025" cy="3579813"/>
          </a:xfrm>
          <a:ln/>
        </p:spPr>
      </p:sp>
      <p:sp>
        <p:nvSpPr>
          <p:cNvPr id="39946"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Self explanatory</a:t>
            </a:r>
          </a:p>
          <a:p>
            <a:pPr eaLnBrk="1" hangingPunct="1"/>
            <a:endParaRPr lang="en-US" altLang="en-US"/>
          </a:p>
        </p:txBody>
      </p:sp>
    </p:spTree>
    <p:extLst>
      <p:ext uri="{BB962C8B-B14F-4D97-AF65-F5344CB8AC3E}">
        <p14:creationId xmlns:p14="http://schemas.microsoft.com/office/powerpoint/2010/main" val="3898191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096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096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09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58A934E4-CDDB-441D-8F13-1718561F086B}" type="slidenum">
              <a:rPr lang="en-US" altLang="en-US"/>
              <a:pPr>
                <a:spcBef>
                  <a:spcPct val="0"/>
                </a:spcBef>
              </a:pPr>
              <a:t>6</a:t>
            </a:fld>
            <a:endParaRPr lang="en-US" altLang="en-US"/>
          </a:p>
        </p:txBody>
      </p:sp>
      <p:sp>
        <p:nvSpPr>
          <p:cNvPr id="40966"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0967"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0968"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FD755BB0-E4F3-42A2-A373-170F2203E3B3}" type="slidenum">
              <a:rPr lang="en-US" altLang="en-US"/>
              <a:pPr algn="r" eaLnBrk="1" hangingPunct="1">
                <a:spcBef>
                  <a:spcPct val="0"/>
                </a:spcBef>
              </a:pPr>
              <a:t>6</a:t>
            </a:fld>
            <a:endParaRPr lang="en-US" altLang="en-US"/>
          </a:p>
        </p:txBody>
      </p:sp>
      <p:sp>
        <p:nvSpPr>
          <p:cNvPr id="40969" name="Rectangle 2"/>
          <p:cNvSpPr>
            <a:spLocks noGrp="1" noRot="1" noChangeAspect="1" noChangeArrowheads="1" noTextEdit="1"/>
          </p:cNvSpPr>
          <p:nvPr>
            <p:ph type="sldImg"/>
          </p:nvPr>
        </p:nvSpPr>
        <p:spPr>
          <a:xfrm>
            <a:off x="1271588" y="730250"/>
            <a:ext cx="4772025" cy="3579813"/>
          </a:xfrm>
          <a:ln/>
        </p:spPr>
      </p:sp>
      <p:sp>
        <p:nvSpPr>
          <p:cNvPr id="40970"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003566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19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19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19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ADB59092-5774-46DE-AA44-A19846A4F9C2}" type="slidenum">
              <a:rPr lang="en-US" altLang="en-US"/>
              <a:pPr>
                <a:spcBef>
                  <a:spcPct val="0"/>
                </a:spcBef>
              </a:pPr>
              <a:t>7</a:t>
            </a:fld>
            <a:endParaRPr lang="en-US" altLang="en-US"/>
          </a:p>
        </p:txBody>
      </p:sp>
      <p:sp>
        <p:nvSpPr>
          <p:cNvPr id="41990"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1991"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1992"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B8BB5568-AD55-4949-8194-E701ED0DA926}" type="slidenum">
              <a:rPr lang="en-US" altLang="en-US"/>
              <a:pPr algn="r" eaLnBrk="1" hangingPunct="1">
                <a:spcBef>
                  <a:spcPct val="0"/>
                </a:spcBef>
              </a:pPr>
              <a:t>7</a:t>
            </a:fld>
            <a:endParaRPr lang="en-US" altLang="en-US"/>
          </a:p>
        </p:txBody>
      </p:sp>
      <p:sp>
        <p:nvSpPr>
          <p:cNvPr id="41993" name="Rectangle 2"/>
          <p:cNvSpPr>
            <a:spLocks noGrp="1" noRot="1" noChangeAspect="1" noChangeArrowheads="1" noTextEdit="1"/>
          </p:cNvSpPr>
          <p:nvPr>
            <p:ph type="sldImg"/>
          </p:nvPr>
        </p:nvSpPr>
        <p:spPr>
          <a:xfrm>
            <a:off x="1271588" y="730250"/>
            <a:ext cx="4772025" cy="3579813"/>
          </a:xfrm>
          <a:ln/>
        </p:spPr>
      </p:sp>
      <p:sp>
        <p:nvSpPr>
          <p:cNvPr id="41994"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922610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30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301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30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BBF4CE5B-8756-4250-A522-0B2E21E4381A}" type="slidenum">
              <a:rPr lang="en-US" altLang="en-US"/>
              <a:pPr>
                <a:spcBef>
                  <a:spcPct val="0"/>
                </a:spcBef>
              </a:pPr>
              <a:t>8</a:t>
            </a:fld>
            <a:endParaRPr lang="en-US" altLang="en-US"/>
          </a:p>
        </p:txBody>
      </p:sp>
      <p:sp>
        <p:nvSpPr>
          <p:cNvPr id="43014"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3015"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3016"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C56DA6DB-A057-44CD-A4B6-26D9C5DEFA87}" type="slidenum">
              <a:rPr lang="en-US" altLang="en-US"/>
              <a:pPr algn="r" eaLnBrk="1" hangingPunct="1">
                <a:spcBef>
                  <a:spcPct val="0"/>
                </a:spcBef>
              </a:pPr>
              <a:t>8</a:t>
            </a:fld>
            <a:endParaRPr lang="en-US" altLang="en-US"/>
          </a:p>
        </p:txBody>
      </p:sp>
      <p:sp>
        <p:nvSpPr>
          <p:cNvPr id="43017" name="Rectangle 2"/>
          <p:cNvSpPr>
            <a:spLocks noGrp="1" noRot="1" noChangeAspect="1" noChangeArrowheads="1" noTextEdit="1"/>
          </p:cNvSpPr>
          <p:nvPr>
            <p:ph type="sldImg"/>
          </p:nvPr>
        </p:nvSpPr>
        <p:spPr>
          <a:xfrm>
            <a:off x="1271588" y="730250"/>
            <a:ext cx="4772025" cy="3579813"/>
          </a:xfrm>
          <a:ln/>
        </p:spPr>
      </p:sp>
      <p:sp>
        <p:nvSpPr>
          <p:cNvPr id="43018"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Opening discussion on UFC structure and subchapter breakdown.</a:t>
            </a:r>
          </a:p>
        </p:txBody>
      </p:sp>
    </p:spTree>
    <p:extLst>
      <p:ext uri="{BB962C8B-B14F-4D97-AF65-F5344CB8AC3E}">
        <p14:creationId xmlns:p14="http://schemas.microsoft.com/office/powerpoint/2010/main" val="4082284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NJ Uniform Fire Code Inspector Training ProgramFire Code Enforcement I  FIR -107</a:t>
            </a:r>
          </a:p>
        </p:txBody>
      </p:sp>
      <p:sp>
        <p:nvSpPr>
          <p:cNvPr id="4403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Student Hand Out</a:t>
            </a:r>
          </a:p>
        </p:txBody>
      </p:sp>
      <p:sp>
        <p:nvSpPr>
          <p:cNvPr id="4403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r>
              <a:rPr lang="en-US" altLang="en-US"/>
              <a:t>Module 3 Code AdministrationEntry Class Presentation</a:t>
            </a:r>
          </a:p>
        </p:txBody>
      </p:sp>
      <p:sp>
        <p:nvSpPr>
          <p:cNvPr id="440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defRPr>
            </a:lvl1pPr>
            <a:lvl2pPr marL="785372" indent="-302066">
              <a:spcBef>
                <a:spcPct val="30000"/>
              </a:spcBef>
              <a:defRPr sz="1300">
                <a:solidFill>
                  <a:schemeClr val="tx1"/>
                </a:solidFill>
                <a:latin typeface="Arial" charset="0"/>
              </a:defRPr>
            </a:lvl2pPr>
            <a:lvl3pPr marL="1208265" indent="-241653">
              <a:spcBef>
                <a:spcPct val="30000"/>
              </a:spcBef>
              <a:defRPr sz="1300">
                <a:solidFill>
                  <a:schemeClr val="tx1"/>
                </a:solidFill>
                <a:latin typeface="Arial" charset="0"/>
              </a:defRPr>
            </a:lvl3pPr>
            <a:lvl4pPr marL="1691571" indent="-241653">
              <a:spcBef>
                <a:spcPct val="30000"/>
              </a:spcBef>
              <a:defRPr sz="1300">
                <a:solidFill>
                  <a:schemeClr val="tx1"/>
                </a:solidFill>
                <a:latin typeface="Arial" charset="0"/>
              </a:defRPr>
            </a:lvl4pPr>
            <a:lvl5pPr marL="2174878" indent="-241653">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a:spcBef>
                <a:spcPct val="0"/>
              </a:spcBef>
            </a:pPr>
            <a:fld id="{6477C6A1-A335-47D9-9EB6-FB6146FFD827}" type="slidenum">
              <a:rPr lang="en-US" altLang="en-US"/>
              <a:pPr>
                <a:spcBef>
                  <a:spcPct val="0"/>
                </a:spcBef>
              </a:pPr>
              <a:t>9</a:t>
            </a:fld>
            <a:endParaRPr lang="en-US" altLang="en-US"/>
          </a:p>
        </p:txBody>
      </p:sp>
      <p:sp>
        <p:nvSpPr>
          <p:cNvPr id="44038" name="Rectangle 2"/>
          <p:cNvSpPr txBox="1">
            <a:spLocks noGrp="1" noChangeArrowheads="1"/>
          </p:cNvSpPr>
          <p:nvPr/>
        </p:nvSpPr>
        <p:spPr bwMode="auto">
          <a:xfrm>
            <a:off x="2" y="0"/>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Fire Code Enforcement I  FIR -107</a:t>
            </a:r>
          </a:p>
        </p:txBody>
      </p:sp>
      <p:sp>
        <p:nvSpPr>
          <p:cNvPr id="44039" name="Rectangle 6"/>
          <p:cNvSpPr txBox="1">
            <a:spLocks noGrp="1" noChangeArrowheads="1"/>
          </p:cNvSpPr>
          <p:nvPr/>
        </p:nvSpPr>
        <p:spPr bwMode="auto">
          <a:xfrm>
            <a:off x="2"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r>
              <a:rPr lang="en-US" altLang="en-US"/>
              <a:t>Entry Class Presentation</a:t>
            </a:r>
          </a:p>
        </p:txBody>
      </p:sp>
      <p:sp>
        <p:nvSpPr>
          <p:cNvPr id="44040" name="Rectangle 7"/>
          <p:cNvSpPr txBox="1">
            <a:spLocks noGrp="1" noChangeArrowheads="1"/>
          </p:cNvSpPr>
          <p:nvPr/>
        </p:nvSpPr>
        <p:spPr bwMode="auto">
          <a:xfrm>
            <a:off x="4143210" y="9119784"/>
            <a:ext cx="3170356" cy="47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681789DC-03D8-4665-96E6-35A6F91FB478}" type="slidenum">
              <a:rPr lang="en-US" altLang="en-US"/>
              <a:pPr algn="r" eaLnBrk="1" hangingPunct="1">
                <a:spcBef>
                  <a:spcPct val="0"/>
                </a:spcBef>
              </a:pPr>
              <a:t>9</a:t>
            </a:fld>
            <a:endParaRPr lang="en-US" altLang="en-US"/>
          </a:p>
        </p:txBody>
      </p:sp>
      <p:sp>
        <p:nvSpPr>
          <p:cNvPr id="44041" name="Rectangle 2"/>
          <p:cNvSpPr>
            <a:spLocks noGrp="1" noRot="1" noChangeAspect="1" noChangeArrowheads="1" noTextEdit="1"/>
          </p:cNvSpPr>
          <p:nvPr>
            <p:ph type="sldImg"/>
          </p:nvPr>
        </p:nvSpPr>
        <p:spPr>
          <a:xfrm>
            <a:off x="1271588" y="730250"/>
            <a:ext cx="4772025" cy="3579813"/>
          </a:xfrm>
          <a:ln/>
        </p:spPr>
      </p:sp>
      <p:sp>
        <p:nvSpPr>
          <p:cNvPr id="44042" name="Rectangle 3"/>
          <p:cNvSpPr>
            <a:spLocks noGrp="1" noChangeArrowheads="1"/>
          </p:cNvSpPr>
          <p:nvPr>
            <p:ph type="body" idx="1"/>
          </p:nvPr>
        </p:nvSpPr>
        <p:spPr>
          <a:xfrm>
            <a:off x="964678" y="4551417"/>
            <a:ext cx="5384210" cy="4293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Working directly from the UFC Redbook with the students following along in their own books, review the sections of Subchapter 1.</a:t>
            </a:r>
          </a:p>
          <a:p>
            <a:pPr eaLnBrk="1" hangingPunct="1"/>
            <a:r>
              <a:rPr lang="en-US" altLang="en-US" dirty="0"/>
              <a:t>Emphasis should be placed upon 5:70-1.3(a) and point out the structure of this paragraph that breaks it down by an ‘and’ to two distinct purposes, as described in the next two slides.</a:t>
            </a:r>
          </a:p>
        </p:txBody>
      </p:sp>
    </p:spTree>
    <p:extLst>
      <p:ext uri="{BB962C8B-B14F-4D97-AF65-F5344CB8AC3E}">
        <p14:creationId xmlns:p14="http://schemas.microsoft.com/office/powerpoint/2010/main" val="2843871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A4BA4E-3BCA-4893-BAC3-DAD360A39DEE}" type="datetimeFigureOut">
              <a:rPr lang="en-US" smtClean="0"/>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723397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A4BA4E-3BCA-4893-BAC3-DAD360A39DEE}" type="datetimeFigureOut">
              <a:rPr lang="en-US" smtClean="0"/>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146641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A4BA4E-3BCA-4893-BAC3-DAD360A39DEE}" type="datetimeFigureOut">
              <a:rPr lang="en-US" smtClean="0"/>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1584500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a:ln/>
        </p:spPr>
        <p:txBody>
          <a:bodyPr/>
          <a:lstStyle>
            <a:lvl1pPr>
              <a:defRPr/>
            </a:lvl1pPr>
          </a:lstStyle>
          <a:p>
            <a:pPr>
              <a:defRPr/>
            </a:pPr>
            <a:fld id="{BE140E72-48C1-46FA-AD7D-83A01EB210D8}" type="datetimeFigureOut">
              <a:rPr lang="en-US"/>
              <a:pPr>
                <a:defRPr/>
              </a:pPr>
              <a:t>9/14/2020</a:t>
            </a:fld>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52895CC1-7E33-4A0F-BF5F-78496C71211B}" type="slidenum">
              <a:rPr lang="en-US"/>
              <a:pPr>
                <a:defRPr/>
              </a:pPr>
              <a:t>‹#›</a:t>
            </a:fld>
            <a:endParaRPr lang="en-US"/>
          </a:p>
        </p:txBody>
      </p:sp>
    </p:spTree>
    <p:extLst>
      <p:ext uri="{BB962C8B-B14F-4D97-AF65-F5344CB8AC3E}">
        <p14:creationId xmlns:p14="http://schemas.microsoft.com/office/powerpoint/2010/main" val="1245408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F00"/>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A4BA4E-3BCA-4893-BAC3-DAD360A39DEE}" type="datetimeFigureOut">
              <a:rPr lang="en-US" smtClean="0"/>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053076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A4BA4E-3BCA-4893-BAC3-DAD360A39DEE}" type="datetimeFigureOut">
              <a:rPr lang="en-US" smtClean="0"/>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646200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A4BA4E-3BCA-4893-BAC3-DAD360A39DEE}" type="datetimeFigureOut">
              <a:rPr lang="en-US" smtClean="0"/>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35755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A4BA4E-3BCA-4893-BAC3-DAD360A39DEE}" type="datetimeFigureOut">
              <a:rPr lang="en-US" smtClean="0"/>
              <a:t>9/14/2020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1433062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F00"/>
                </a:solidFill>
              </a:defRPr>
            </a:lvl1pPr>
          </a:lstStyle>
          <a:p>
            <a:r>
              <a:rPr lang="en-US"/>
              <a:t>Click to edit Master title style</a:t>
            </a:r>
          </a:p>
        </p:txBody>
      </p:sp>
      <p:sp>
        <p:nvSpPr>
          <p:cNvPr id="3" name="Date Placeholder 2"/>
          <p:cNvSpPr>
            <a:spLocks noGrp="1"/>
          </p:cNvSpPr>
          <p:nvPr>
            <p:ph type="dt" sz="half" idx="10"/>
          </p:nvPr>
        </p:nvSpPr>
        <p:spPr/>
        <p:txBody>
          <a:bodyPr/>
          <a:lstStyle/>
          <a:p>
            <a:fld id="{34A4BA4E-3BCA-4893-BAC3-DAD360A39DEE}" type="datetimeFigureOut">
              <a:rPr lang="en-US" smtClean="0"/>
              <a:t>9/14/2020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34379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A4BA4E-3BCA-4893-BAC3-DAD360A39DEE}" type="datetimeFigureOut">
              <a:rPr lang="en-US" smtClean="0"/>
              <a:t>9/14/2020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4287063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A4BA4E-3BCA-4893-BAC3-DAD360A39DEE}" type="datetimeFigureOut">
              <a:rPr lang="en-US" smtClean="0"/>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409494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A4BA4E-3BCA-4893-BAC3-DAD360A39DEE}" type="datetimeFigureOut">
              <a:rPr lang="en-US" smtClean="0"/>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426358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66000">
              <a:srgbClr val="0A128C"/>
            </a:gs>
            <a:gs pos="94000">
              <a:srgbClr val="181CC7"/>
            </a:gs>
            <a:gs pos="100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A4BA4E-3BCA-4893-BAC3-DAD360A39DEE}" type="datetimeFigureOut">
              <a:rPr lang="en-US" smtClean="0"/>
              <a:t>9/14/2020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CE046-8C1A-4642-974E-B60DBFDA63C4}" type="slidenum">
              <a:rPr lang="en-US" smtClean="0"/>
              <a:t>‹#›</a:t>
            </a:fld>
            <a:endParaRPr lang="en-US"/>
          </a:p>
        </p:txBody>
      </p:sp>
    </p:spTree>
    <p:extLst>
      <p:ext uri="{BB962C8B-B14F-4D97-AF65-F5344CB8AC3E}">
        <p14:creationId xmlns:p14="http://schemas.microsoft.com/office/powerpoint/2010/main" val="410250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3697" y="1244706"/>
            <a:ext cx="6610303" cy="5613294"/>
          </a:xfrm>
          <a:prstGeom prst="rect">
            <a:avLst/>
          </a:prstGeom>
        </p:spPr>
      </p:pic>
      <p:sp>
        <p:nvSpPr>
          <p:cNvPr id="5" name="Rectangle 2"/>
          <p:cNvSpPr txBox="1">
            <a:spLocks noChangeArrowheads="1"/>
          </p:cNvSpPr>
          <p:nvPr/>
        </p:nvSpPr>
        <p:spPr>
          <a:xfrm>
            <a:off x="0" y="228600"/>
            <a:ext cx="9067800" cy="966893"/>
          </a:xfrm>
          <a:prstGeom prst="rect">
            <a:avLst/>
          </a:prstGeom>
          <a:noFill/>
          <a:extLst>
            <a:ext uri="{909E8E84-426E-40DD-AFC4-6F175D3DCCD1}">
              <a14:hiddenFill xmlns:a14="http://schemas.microsoft.com/office/drawing/2010/main">
                <a:solidFill>
                  <a:srgbClr val="FFFFFF"/>
                </a:solidFill>
              </a14:hiddenFill>
            </a:ext>
          </a:ex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4000" b="1" dirty="0">
                <a:solidFill>
                  <a:schemeClr val="bg2"/>
                </a:solidFill>
                <a:latin typeface="Arial" panose="020B0604020202020204" pitchFamily="34" charset="0"/>
                <a:cs typeface="Arial" panose="020B0604020202020204" pitchFamily="34" charset="0"/>
              </a:rPr>
              <a:t>New Jersey Fire Inspector Certification Program</a:t>
            </a:r>
          </a:p>
        </p:txBody>
      </p:sp>
      <p:sp>
        <p:nvSpPr>
          <p:cNvPr id="6" name="Rectangle 3"/>
          <p:cNvSpPr txBox="1">
            <a:spLocks noChangeArrowheads="1"/>
          </p:cNvSpPr>
          <p:nvPr/>
        </p:nvSpPr>
        <p:spPr>
          <a:xfrm>
            <a:off x="191386" y="1447800"/>
            <a:ext cx="2209800" cy="4572000"/>
          </a:xfrm>
          <a:prstGeom prst="rect">
            <a:avLst/>
          </a:prstGeom>
          <a:noFill/>
          <a:extLst>
            <a:ext uri="{909E8E84-426E-40DD-AFC4-6F175D3DCCD1}">
              <a14:hiddenFill xmlns:a14="http://schemas.microsoft.com/office/drawing/2010/main">
                <a:solidFill>
                  <a:srgbClr val="FFFFFF"/>
                </a:solidFill>
              </a14:hiddenFill>
            </a:ext>
          </a:extLst>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buFont typeface="Wingdings" pitchFamily="2" charset="2"/>
              <a:buNone/>
            </a:pPr>
            <a:r>
              <a:rPr lang="en-US" altLang="en-US" b="1" dirty="0">
                <a:solidFill>
                  <a:srgbClr val="FFFF00"/>
                </a:solidFill>
              </a:rPr>
              <a:t>New Jersey Uniform Fire Code</a:t>
            </a:r>
          </a:p>
          <a:p>
            <a:pPr>
              <a:buFont typeface="Wingdings" pitchFamily="2" charset="2"/>
              <a:buNone/>
            </a:pPr>
            <a:endParaRPr lang="en-US" altLang="en-US" sz="1800" b="1" dirty="0">
              <a:solidFill>
                <a:srgbClr val="FFFF00"/>
              </a:solidFill>
            </a:endParaRPr>
          </a:p>
          <a:p>
            <a:pPr>
              <a:buFont typeface="Wingdings" pitchFamily="2" charset="2"/>
              <a:buNone/>
            </a:pPr>
            <a:r>
              <a:rPr lang="en-US" altLang="en-US" b="1" dirty="0">
                <a:solidFill>
                  <a:srgbClr val="FFFF00"/>
                </a:solidFill>
              </a:rPr>
              <a:t> Fire Inspector Training Program</a:t>
            </a:r>
          </a:p>
        </p:txBody>
      </p:sp>
      <p:sp>
        <p:nvSpPr>
          <p:cNvPr id="7" name="TextBox 6"/>
          <p:cNvSpPr txBox="1"/>
          <p:nvPr/>
        </p:nvSpPr>
        <p:spPr>
          <a:xfrm>
            <a:off x="125130" y="5798403"/>
            <a:ext cx="2342311" cy="830997"/>
          </a:xfrm>
          <a:prstGeom prst="rect">
            <a:avLst/>
          </a:prstGeom>
          <a:noFill/>
          <a:ln>
            <a:solidFill>
              <a:srgbClr val="FFFF00"/>
            </a:solidFill>
          </a:ln>
        </p:spPr>
        <p:txBody>
          <a:bodyPr wrap="square" rtlCol="0">
            <a:spAutoFit/>
          </a:bodyPr>
          <a:lstStyle/>
          <a:p>
            <a:pPr algn="ctr"/>
            <a:r>
              <a:rPr lang="en-US" sz="1600" dirty="0">
                <a:solidFill>
                  <a:schemeClr val="bg2"/>
                </a:solidFill>
                <a:latin typeface="Arial" panose="020B0604020202020204" pitchFamily="34" charset="0"/>
                <a:cs typeface="Arial" panose="020B0604020202020204" pitchFamily="34" charset="0"/>
              </a:rPr>
              <a:t>Based on the ICC IFC-2015 Edition with NJ adopted changes</a:t>
            </a:r>
          </a:p>
        </p:txBody>
      </p:sp>
    </p:spTree>
    <p:extLst>
      <p:ext uri="{BB962C8B-B14F-4D97-AF65-F5344CB8AC3E}">
        <p14:creationId xmlns:p14="http://schemas.microsoft.com/office/powerpoint/2010/main" val="379488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0"/>
                                        <p:tgtEl>
                                          <p:spTgt spid="5"/>
                                        </p:tgtEl>
                                      </p:cBhvr>
                                    </p:animEffect>
                                  </p:childTnLst>
                                </p:cTn>
                              </p:par>
                            </p:childTnLst>
                          </p:cTn>
                        </p:par>
                        <p:par>
                          <p:cTn id="8" fill="hold">
                            <p:stCondLst>
                              <p:cond delay="5500"/>
                            </p:stCondLst>
                            <p:childTnLst>
                              <p:par>
                                <p:cTn id="9" presetID="5" presetClass="entr" presetSubtype="1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checkerboard(across)">
                                      <p:cBhvr>
                                        <p:cTn id="11" dur="500"/>
                                        <p:tgtEl>
                                          <p:spTgt spid="6">
                                            <p:txEl>
                                              <p:pRg st="0" end="0"/>
                                            </p:txEl>
                                          </p:spTgt>
                                        </p:tgtEl>
                                      </p:cBhvr>
                                    </p:animEffect>
                                  </p:childTnLst>
                                </p:cTn>
                              </p:par>
                            </p:childTnLst>
                          </p:cTn>
                        </p:par>
                        <p:par>
                          <p:cTn id="12" fill="hold">
                            <p:stCondLst>
                              <p:cond delay="6000"/>
                            </p:stCondLst>
                            <p:childTnLst>
                              <p:par>
                                <p:cTn id="13" presetID="5" presetClass="entr" presetSubtype="10" fill="hold"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checkerboard(across)">
                                      <p:cBhvr>
                                        <p:cTn id="1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a:xfrm>
            <a:off x="838200" y="277813"/>
            <a:ext cx="7543800" cy="1169987"/>
          </a:xfrm>
        </p:spPr>
        <p:txBody>
          <a:bodyPr>
            <a:normAutofit fontScale="90000"/>
          </a:bodyPr>
          <a:lstStyle/>
          <a:p>
            <a:pPr eaLnBrk="1" hangingPunct="1">
              <a:defRPr/>
            </a:pPr>
            <a:r>
              <a:rPr lang="en-US"/>
              <a:t>N.J.A.C. 5:70-1.3 Intent and purpose</a:t>
            </a:r>
          </a:p>
        </p:txBody>
      </p:sp>
      <p:sp>
        <p:nvSpPr>
          <p:cNvPr id="405507" name="Rectangle 3"/>
          <p:cNvSpPr>
            <a:spLocks noGrp="1" noChangeArrowheads="1"/>
          </p:cNvSpPr>
          <p:nvPr>
            <p:ph type="body" idx="1"/>
          </p:nvPr>
        </p:nvSpPr>
        <p:spPr/>
        <p:txBody>
          <a:bodyPr/>
          <a:lstStyle/>
          <a:p>
            <a:pPr eaLnBrk="1" hangingPunct="1">
              <a:buFont typeface="Wingdings" pitchFamily="2" charset="2"/>
              <a:buNone/>
              <a:defRPr/>
            </a:pPr>
            <a:r>
              <a:rPr lang="en-US"/>
              <a:t>‘…safeguarding to a reasonable degree of life and property …’</a:t>
            </a:r>
          </a:p>
          <a:p>
            <a:pPr eaLnBrk="1" hangingPunct="1">
              <a:buFont typeface="Wingdings" pitchFamily="2" charset="2"/>
              <a:buNone/>
              <a:defRPr/>
            </a:pPr>
            <a:endParaRPr lang="en-US"/>
          </a:p>
          <a:p>
            <a:pPr eaLnBrk="1" hangingPunct="1">
              <a:defRPr/>
            </a:pPr>
            <a:r>
              <a:rPr lang="en-US"/>
              <a:t>‘… from hazards of fire and explosion arising from the storage, handling and use of hazardous substances, materials and devices,..’</a:t>
            </a:r>
          </a:p>
          <a:p>
            <a:pPr algn="r" eaLnBrk="1" hangingPunct="1">
              <a:buFont typeface="Wingdings" pitchFamily="2" charset="2"/>
              <a:buNone/>
              <a:defRPr/>
            </a:pPr>
            <a:r>
              <a:rPr lang="en-US"/>
              <a:t>‘…and…’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762000" y="277813"/>
            <a:ext cx="7543800" cy="1246187"/>
          </a:xfrm>
        </p:spPr>
        <p:txBody>
          <a:bodyPr>
            <a:normAutofit fontScale="90000"/>
          </a:bodyPr>
          <a:lstStyle/>
          <a:p>
            <a:pPr eaLnBrk="1" hangingPunct="1">
              <a:defRPr/>
            </a:pPr>
            <a:r>
              <a:rPr lang="en-US" dirty="0"/>
              <a:t>N.J.A.C. 5:70-1.3 Intent and purpose</a:t>
            </a:r>
          </a:p>
        </p:txBody>
      </p:sp>
      <p:sp>
        <p:nvSpPr>
          <p:cNvPr id="407555" name="Rectangle 3"/>
          <p:cNvSpPr>
            <a:spLocks noGrp="1" noChangeArrowheads="1"/>
          </p:cNvSpPr>
          <p:nvPr>
            <p:ph type="body" idx="1"/>
          </p:nvPr>
        </p:nvSpPr>
        <p:spPr>
          <a:xfrm>
            <a:off x="990600" y="1676400"/>
            <a:ext cx="7391400" cy="4343400"/>
          </a:xfrm>
        </p:spPr>
        <p:txBody>
          <a:bodyPr/>
          <a:lstStyle/>
          <a:p>
            <a:pPr eaLnBrk="1" hangingPunct="1">
              <a:defRPr/>
            </a:pPr>
            <a:r>
              <a:rPr lang="en-US" dirty="0"/>
              <a:t>‘…from conditions hazardous to life or property in the use or occupancy of buildings or premises.’</a:t>
            </a:r>
          </a:p>
          <a:p>
            <a:pPr eaLnBrk="1" hangingPunct="1">
              <a:defRPr/>
            </a:pPr>
            <a:endParaRPr lang="en-US" dirty="0"/>
          </a:p>
          <a:p>
            <a:pPr eaLnBrk="1" hangingPunct="1">
              <a:buFont typeface="Wingdings" pitchFamily="2" charset="2"/>
              <a:buNone/>
              <a:defRPr/>
            </a:pPr>
            <a:r>
              <a:rPr lang="en-US" dirty="0"/>
              <a:t>Two distinct concepts, one specific to fire and explosion, and one very general applying to any hazardous condition.</a:t>
            </a:r>
          </a:p>
          <a:p>
            <a:pPr eaLnBrk="1" hangingPunct="1">
              <a:defRPr/>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Applicability</a:t>
            </a:r>
          </a:p>
        </p:txBody>
      </p:sp>
      <p:sp>
        <p:nvSpPr>
          <p:cNvPr id="409603" name="Rectangle 3"/>
          <p:cNvSpPr>
            <a:spLocks noGrp="1" noChangeArrowheads="1"/>
          </p:cNvSpPr>
          <p:nvPr>
            <p:ph type="body" idx="1"/>
          </p:nvPr>
        </p:nvSpPr>
        <p:spPr>
          <a:xfrm>
            <a:off x="457200" y="2017713"/>
            <a:ext cx="8145463" cy="4113212"/>
          </a:xfrm>
        </p:spPr>
        <p:txBody>
          <a:bodyPr/>
          <a:lstStyle/>
          <a:p>
            <a:pPr eaLnBrk="1" hangingPunct="1">
              <a:defRPr/>
            </a:pPr>
            <a:r>
              <a:rPr lang="en-US"/>
              <a:t>Applies to new and existing buildings, uses and conditions.</a:t>
            </a:r>
          </a:p>
          <a:p>
            <a:pPr eaLnBrk="1" hangingPunct="1">
              <a:defRPr/>
            </a:pPr>
            <a:r>
              <a:rPr lang="en-US"/>
              <a:t>The UFC applies to buildings, structures or premises, including premises without buildings.</a:t>
            </a:r>
          </a:p>
          <a:p>
            <a:pPr eaLnBrk="1" hangingPunct="1">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a:xfrm>
            <a:off x="762000" y="277813"/>
            <a:ext cx="7543800" cy="865187"/>
          </a:xfrm>
        </p:spPr>
        <p:txBody>
          <a:bodyPr/>
          <a:lstStyle/>
          <a:p>
            <a:pPr eaLnBrk="1" hangingPunct="1">
              <a:defRPr/>
            </a:pPr>
            <a:r>
              <a:rPr lang="en-US" dirty="0"/>
              <a:t>N.J.A.C. 5:70-1.4(e)</a:t>
            </a:r>
          </a:p>
        </p:txBody>
      </p:sp>
      <p:sp>
        <p:nvSpPr>
          <p:cNvPr id="411651" name="Rectangle 3"/>
          <p:cNvSpPr>
            <a:spLocks noGrp="1" noChangeArrowheads="1"/>
          </p:cNvSpPr>
          <p:nvPr>
            <p:ph type="body" idx="1"/>
          </p:nvPr>
        </p:nvSpPr>
        <p:spPr/>
        <p:txBody>
          <a:bodyPr/>
          <a:lstStyle/>
          <a:p>
            <a:pPr eaLnBrk="1" hangingPunct="1">
              <a:defRPr/>
            </a:pPr>
            <a:r>
              <a:rPr lang="en-US"/>
              <a:t>This section emphasizes the relationship the UFC has with the NJ Uniform Construction Code (UCC).</a:t>
            </a:r>
          </a:p>
          <a:p>
            <a:pPr eaLnBrk="1" hangingPunct="1">
              <a:defRPr/>
            </a:pPr>
            <a:endParaRPr lang="en-US"/>
          </a:p>
          <a:p>
            <a:pPr eaLnBrk="1" hangingPunct="1">
              <a:defRPr/>
            </a:pPr>
            <a:r>
              <a:rPr lang="en-US"/>
              <a:t>The relationship is intended to be one where the two codes compliment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a:xfrm>
            <a:off x="762000" y="277813"/>
            <a:ext cx="7467600" cy="788987"/>
          </a:xfrm>
        </p:spPr>
        <p:txBody>
          <a:bodyPr/>
          <a:lstStyle/>
          <a:p>
            <a:pPr eaLnBrk="1" hangingPunct="1">
              <a:defRPr/>
            </a:pPr>
            <a:r>
              <a:rPr lang="en-US" sz="4000" dirty="0"/>
              <a:t>Uniform Construction Code</a:t>
            </a:r>
          </a:p>
        </p:txBody>
      </p:sp>
      <p:sp>
        <p:nvSpPr>
          <p:cNvPr id="413699" name="Rectangle 3"/>
          <p:cNvSpPr>
            <a:spLocks noGrp="1" noChangeArrowheads="1"/>
          </p:cNvSpPr>
          <p:nvPr>
            <p:ph type="body" idx="1"/>
          </p:nvPr>
        </p:nvSpPr>
        <p:spPr>
          <a:xfrm>
            <a:off x="304800" y="1066800"/>
            <a:ext cx="8534400" cy="5715000"/>
          </a:xfrm>
        </p:spPr>
        <p:txBody>
          <a:bodyPr/>
          <a:lstStyle/>
          <a:p>
            <a:pPr eaLnBrk="1" hangingPunct="1">
              <a:lnSpc>
                <a:spcPct val="90000"/>
              </a:lnSpc>
              <a:defRPr/>
            </a:pPr>
            <a:r>
              <a:rPr lang="en-US" altLang="en-US" dirty="0"/>
              <a:t>Effective </a:t>
            </a:r>
            <a:r>
              <a:rPr lang="en-US" altLang="en-US" b="1" u="sng" dirty="0">
                <a:solidFill>
                  <a:srgbClr val="FFFF00"/>
                </a:solidFill>
              </a:rPr>
              <a:t>January 1, 1977</a:t>
            </a:r>
          </a:p>
          <a:p>
            <a:pPr eaLnBrk="1" hangingPunct="1">
              <a:lnSpc>
                <a:spcPct val="90000"/>
              </a:lnSpc>
              <a:defRPr/>
            </a:pPr>
            <a:r>
              <a:rPr lang="en-US" altLang="en-US" dirty="0"/>
              <a:t>Currently based upon the </a:t>
            </a:r>
            <a:r>
              <a:rPr lang="en-US" altLang="en-US" b="1" u="sng" dirty="0"/>
              <a:t>2018</a:t>
            </a:r>
            <a:r>
              <a:rPr lang="en-US" altLang="en-US" dirty="0"/>
              <a:t> edition of the IBC International Building Code.</a:t>
            </a:r>
          </a:p>
          <a:p>
            <a:pPr eaLnBrk="1" hangingPunct="1">
              <a:lnSpc>
                <a:spcPct val="90000"/>
              </a:lnSpc>
              <a:defRPr/>
            </a:pPr>
            <a:r>
              <a:rPr lang="en-US" altLang="en-US" sz="1800" dirty="0">
                <a:solidFill>
                  <a:srgbClr val="FFFF00"/>
                </a:solidFill>
              </a:rPr>
              <a:t> </a:t>
            </a:r>
            <a:r>
              <a:rPr lang="en-US" altLang="en-US" dirty="0"/>
              <a:t>Applies to new construction and additions, renovations, alterations to existing structures.</a:t>
            </a:r>
          </a:p>
          <a:p>
            <a:pPr eaLnBrk="1" hangingPunct="1">
              <a:lnSpc>
                <a:spcPct val="90000"/>
              </a:lnSpc>
              <a:defRPr/>
            </a:pPr>
            <a:r>
              <a:rPr lang="en-US" altLang="en-US" dirty="0"/>
              <a:t>Contains maintenance requirements for elevators, sprinklers and backflow preventers.</a:t>
            </a:r>
          </a:p>
          <a:p>
            <a:pPr eaLnBrk="1" hangingPunct="1">
              <a:lnSpc>
                <a:spcPct val="90000"/>
              </a:lnSpc>
              <a:defRPr/>
            </a:pPr>
            <a:r>
              <a:rPr lang="en-US" altLang="en-US" dirty="0"/>
              <a:t>Does not regulate process equipment.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UCC vs. UFC</a:t>
            </a:r>
          </a:p>
        </p:txBody>
      </p:sp>
      <p:sp>
        <p:nvSpPr>
          <p:cNvPr id="415747" name="Rectangle 3"/>
          <p:cNvSpPr>
            <a:spLocks noGrp="1" noChangeArrowheads="1"/>
          </p:cNvSpPr>
          <p:nvPr>
            <p:ph type="body" idx="1"/>
          </p:nvPr>
        </p:nvSpPr>
        <p:spPr/>
        <p:txBody>
          <a:bodyPr>
            <a:normAutofit lnSpcReduction="10000"/>
          </a:bodyPr>
          <a:lstStyle/>
          <a:p>
            <a:pPr eaLnBrk="1" hangingPunct="1">
              <a:defRPr/>
            </a:pPr>
            <a:r>
              <a:rPr lang="en-US" altLang="en-US" sz="2800"/>
              <a:t>Where the UCC is primarily a construction code….</a:t>
            </a:r>
          </a:p>
          <a:p>
            <a:pPr eaLnBrk="1" hangingPunct="1">
              <a:defRPr/>
            </a:pPr>
            <a:r>
              <a:rPr lang="en-US" altLang="en-US" sz="2800"/>
              <a:t>The UFC is primarily a </a:t>
            </a:r>
            <a:r>
              <a:rPr lang="en-US" altLang="en-US" sz="2800" b="1" i="1" u="sng">
                <a:solidFill>
                  <a:srgbClr val="FFFF00"/>
                </a:solidFill>
              </a:rPr>
              <a:t>maintenance code</a:t>
            </a:r>
            <a:r>
              <a:rPr lang="en-US" altLang="en-US" sz="2800"/>
              <a:t>.</a:t>
            </a:r>
          </a:p>
          <a:p>
            <a:pPr eaLnBrk="1" hangingPunct="1">
              <a:defRPr/>
            </a:pPr>
            <a:r>
              <a:rPr lang="en-US" altLang="en-US" sz="2800"/>
              <a:t>Once the structure is built the UFC seeks to maintain it in a safe condition.</a:t>
            </a:r>
          </a:p>
          <a:p>
            <a:pPr eaLnBrk="1" hangingPunct="1">
              <a:defRPr/>
            </a:pPr>
            <a:r>
              <a:rPr lang="en-US" altLang="en-US" sz="2800"/>
              <a:t>In addition to UFC provisions, a basic premise is that structures must be maintained in accordance with the UCC requirements at the time of construction or establishment of the activity regulated.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UCC vs. UFC</a:t>
            </a:r>
          </a:p>
        </p:txBody>
      </p:sp>
      <p:sp>
        <p:nvSpPr>
          <p:cNvPr id="417795" name="Rectangle 3"/>
          <p:cNvSpPr>
            <a:spLocks noGrp="1" noChangeArrowheads="1"/>
          </p:cNvSpPr>
          <p:nvPr>
            <p:ph type="body" idx="1"/>
          </p:nvPr>
        </p:nvSpPr>
        <p:spPr/>
        <p:txBody>
          <a:bodyPr/>
          <a:lstStyle/>
          <a:p>
            <a:pPr eaLnBrk="1" hangingPunct="1">
              <a:lnSpc>
                <a:spcPct val="90000"/>
              </a:lnSpc>
              <a:defRPr/>
            </a:pPr>
            <a:r>
              <a:rPr lang="en-US" dirty="0"/>
              <a:t>The UFC can be applied at construction sites to control fire or health and safety hazards.</a:t>
            </a:r>
          </a:p>
          <a:p>
            <a:pPr eaLnBrk="1" hangingPunct="1">
              <a:lnSpc>
                <a:spcPct val="90000"/>
              </a:lnSpc>
              <a:defRPr/>
            </a:pPr>
            <a:r>
              <a:rPr lang="en-US" dirty="0"/>
              <a:t>The methods and materials of construction are strictly the purview of the UCC.</a:t>
            </a:r>
          </a:p>
          <a:p>
            <a:pPr eaLnBrk="1" hangingPunct="1">
              <a:lnSpc>
                <a:spcPct val="90000"/>
              </a:lnSpc>
              <a:defRPr/>
            </a:pPr>
            <a:r>
              <a:rPr lang="en-US" dirty="0"/>
              <a:t>If a fire inspector believes there is a problem with a construction code issue, the only recourse is to refer that item to the </a:t>
            </a:r>
            <a:r>
              <a:rPr lang="en-US"/>
              <a:t>construction official.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UCC vs. UFC</a:t>
            </a:r>
          </a:p>
        </p:txBody>
      </p:sp>
      <p:sp>
        <p:nvSpPr>
          <p:cNvPr id="419843" name="Rectangle 3"/>
          <p:cNvSpPr>
            <a:spLocks noGrp="1" noChangeArrowheads="1"/>
          </p:cNvSpPr>
          <p:nvPr>
            <p:ph type="body" idx="1"/>
          </p:nvPr>
        </p:nvSpPr>
        <p:spPr>
          <a:xfrm>
            <a:off x="990600" y="1066800"/>
            <a:ext cx="7391400" cy="5638800"/>
          </a:xfrm>
        </p:spPr>
        <p:txBody>
          <a:bodyPr/>
          <a:lstStyle/>
          <a:p>
            <a:pPr eaLnBrk="1" hangingPunct="1">
              <a:buFont typeface="Wingdings" pitchFamily="2" charset="2"/>
              <a:buNone/>
              <a:defRPr/>
            </a:pPr>
            <a:r>
              <a:rPr lang="en-US" sz="3600"/>
              <a:t>If…..</a:t>
            </a:r>
          </a:p>
          <a:p>
            <a:pPr lvl="1" eaLnBrk="1" hangingPunct="1">
              <a:defRPr/>
            </a:pPr>
            <a:r>
              <a:rPr lang="en-US"/>
              <a:t>the building department does their best to enforce the UCC requirements….</a:t>
            </a:r>
          </a:p>
          <a:p>
            <a:pPr lvl="1" eaLnBrk="1" hangingPunct="1">
              <a:defRPr/>
            </a:pPr>
            <a:r>
              <a:rPr lang="en-US"/>
              <a:t>and the fire safety LEA does their best to enforce the UFC requirements….</a:t>
            </a:r>
          </a:p>
          <a:p>
            <a:pPr eaLnBrk="1" hangingPunct="1">
              <a:buFont typeface="Wingdings" pitchFamily="2" charset="2"/>
              <a:buNone/>
              <a:defRPr/>
            </a:pPr>
            <a:r>
              <a:rPr lang="en-US"/>
              <a:t>Communities will be built and maintained with a high degree of safety afforded to building occupants.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1891" name="Rectangle 3"/>
          <p:cNvSpPr>
            <a:spLocks noGrp="1" noChangeArrowheads="1"/>
          </p:cNvSpPr>
          <p:nvPr>
            <p:ph type="body" idx="1"/>
          </p:nvPr>
        </p:nvSpPr>
        <p:spPr>
          <a:xfrm>
            <a:off x="457200" y="2157413"/>
            <a:ext cx="8059738" cy="3973512"/>
          </a:xfrm>
        </p:spPr>
        <p:txBody>
          <a:bodyPr/>
          <a:lstStyle/>
          <a:p>
            <a:pPr algn="ctr" eaLnBrk="1" hangingPunct="1">
              <a:buFont typeface="Wingdings" pitchFamily="2" charset="2"/>
              <a:buNone/>
              <a:defRPr/>
            </a:pPr>
            <a:r>
              <a:rPr lang="en-US"/>
              <a:t>Administration</a:t>
            </a:r>
          </a:p>
          <a:p>
            <a:pPr eaLnBrk="1" hangingPunct="1">
              <a:defRPr/>
            </a:pPr>
            <a:endParaRPr lang="en-US"/>
          </a:p>
          <a:p>
            <a:pPr algn="ctr" eaLnBrk="1" hangingPunct="1">
              <a:buFont typeface="Wingdings" pitchFamily="2" charset="2"/>
              <a:buNone/>
              <a:defRPr/>
            </a:pPr>
            <a:r>
              <a:rPr lang="en-US"/>
              <a:t>And</a:t>
            </a:r>
          </a:p>
          <a:p>
            <a:pPr eaLnBrk="1" hangingPunct="1">
              <a:defRPr/>
            </a:pPr>
            <a:endParaRPr lang="en-US"/>
          </a:p>
          <a:p>
            <a:pPr algn="ctr" eaLnBrk="1" hangingPunct="1">
              <a:buFont typeface="Wingdings" pitchFamily="2" charset="2"/>
              <a:buNone/>
              <a:defRPr/>
            </a:pPr>
            <a:r>
              <a:rPr lang="en-US"/>
              <a:t>Enforcement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3939" name="Rectangle 3"/>
          <p:cNvSpPr>
            <a:spLocks noGrp="1" noChangeArrowheads="1"/>
          </p:cNvSpPr>
          <p:nvPr>
            <p:ph type="body" idx="1"/>
          </p:nvPr>
        </p:nvSpPr>
        <p:spPr>
          <a:xfrm>
            <a:off x="342900" y="1219200"/>
            <a:ext cx="8458200" cy="4525963"/>
          </a:xfrm>
        </p:spPr>
        <p:txBody>
          <a:bodyPr>
            <a:normAutofit fontScale="92500" lnSpcReduction="10000"/>
          </a:bodyPr>
          <a:lstStyle/>
          <a:p>
            <a:pPr eaLnBrk="1" hangingPunct="1">
              <a:defRPr/>
            </a:pPr>
            <a:r>
              <a:rPr lang="en-US" sz="2400" dirty="0"/>
              <a:t>N.J.A.C. 5:70-2.1 Enforcement Authority</a:t>
            </a:r>
          </a:p>
          <a:p>
            <a:pPr lvl="1">
              <a:defRPr/>
            </a:pPr>
            <a:r>
              <a:rPr lang="en-US" sz="2400" dirty="0"/>
              <a:t>This section defines that the code applies everywhere except Owner occupied one and two family or attached single family dwellings</a:t>
            </a:r>
          </a:p>
          <a:p>
            <a:pPr lvl="1">
              <a:defRPr/>
            </a:pPr>
            <a:r>
              <a:rPr lang="en-US" sz="2400" dirty="0"/>
              <a:t>It provides for process for inspection</a:t>
            </a:r>
          </a:p>
          <a:p>
            <a:pPr eaLnBrk="1" hangingPunct="1">
              <a:defRPr/>
            </a:pPr>
            <a:r>
              <a:rPr lang="en-US" sz="2400" dirty="0"/>
              <a:t>N.J.A.C. 5:70-2.2 Responsibility for compliance</a:t>
            </a:r>
          </a:p>
          <a:p>
            <a:pPr lvl="1">
              <a:defRPr/>
            </a:pPr>
            <a:r>
              <a:rPr lang="en-US" sz="2400" dirty="0"/>
              <a:t>This section assigns the for responsibility for compliance</a:t>
            </a:r>
          </a:p>
          <a:p>
            <a:pPr>
              <a:defRPr/>
            </a:pPr>
            <a:r>
              <a:rPr lang="en-US" sz="2400" dirty="0"/>
              <a:t>N.J.A.C. 5:70-2.3 CSACMAPFEC</a:t>
            </a:r>
          </a:p>
          <a:p>
            <a:pPr lvl="1">
              <a:defRPr/>
            </a:pPr>
            <a:r>
              <a:rPr lang="en-US" sz="2400" dirty="0"/>
              <a:t>This section provides for the statutory requirement to conduct an inspection for smoke alarms, carbon monoxide alarms and portable fire extinguishers to assure the property complies with the minimum level of protection prior to change of residence</a:t>
            </a:r>
          </a:p>
          <a:p>
            <a:pPr eaLnBrk="1" hangingPunct="1">
              <a:buFont typeface="Wingdings" pitchFamily="2" charset="2"/>
              <a:buNone/>
              <a:defRPr/>
            </a:pPr>
            <a:endParaRPr lang="en-US" dirty="0"/>
          </a:p>
        </p:txBody>
      </p:sp>
    </p:spTree>
    <p:extLst>
      <p:ext uri="{BB962C8B-B14F-4D97-AF65-F5344CB8AC3E}">
        <p14:creationId xmlns:p14="http://schemas.microsoft.com/office/powerpoint/2010/main" val="4276869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p:txBody>
          <a:bodyPr/>
          <a:lstStyle/>
          <a:p>
            <a:pPr eaLnBrk="1" hangingPunct="1">
              <a:defRPr/>
            </a:pPr>
            <a:r>
              <a:rPr lang="en-US" sz="4000" dirty="0">
                <a:solidFill>
                  <a:srgbClr val="FFFF00"/>
                </a:solidFill>
              </a:rPr>
              <a:t>Fire Inspector Certification Program</a:t>
            </a:r>
          </a:p>
        </p:txBody>
      </p:sp>
      <p:sp>
        <p:nvSpPr>
          <p:cNvPr id="405507" name="Rectangle 3"/>
          <p:cNvSpPr>
            <a:spLocks noGrp="1" noChangeArrowheads="1"/>
          </p:cNvSpPr>
          <p:nvPr>
            <p:ph type="body" sz="half" idx="1"/>
          </p:nvPr>
        </p:nvSpPr>
        <p:spPr>
          <a:xfrm>
            <a:off x="609600" y="1600200"/>
            <a:ext cx="7848600" cy="2514600"/>
          </a:xfrm>
        </p:spPr>
        <p:txBody>
          <a:bodyPr/>
          <a:lstStyle/>
          <a:p>
            <a:pPr algn="ctr" eaLnBrk="1" hangingPunct="1">
              <a:buFont typeface="Wingdings" pitchFamily="2" charset="2"/>
              <a:buNone/>
              <a:defRPr/>
            </a:pPr>
            <a:r>
              <a:rPr lang="en-US" sz="3600" b="1" dirty="0">
                <a:solidFill>
                  <a:srgbClr val="FFFF00"/>
                </a:solidFill>
              </a:rPr>
              <a:t>New Jersey Uniform Fire Code Inspector Training Program</a:t>
            </a:r>
          </a:p>
        </p:txBody>
      </p:sp>
      <p:sp>
        <p:nvSpPr>
          <p:cNvPr id="405508" name="Text Box 4"/>
          <p:cNvSpPr txBox="1">
            <a:spLocks noChangeArrowheads="1"/>
          </p:cNvSpPr>
          <p:nvPr/>
        </p:nvSpPr>
        <p:spPr bwMode="auto">
          <a:xfrm>
            <a:off x="914400" y="3138488"/>
            <a:ext cx="7315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algn="ctr" eaLnBrk="1" hangingPunct="1">
              <a:spcBef>
                <a:spcPct val="0"/>
              </a:spcBef>
              <a:buClrTx/>
              <a:buSzTx/>
              <a:buFontTx/>
              <a:buNone/>
            </a:pPr>
            <a:r>
              <a:rPr lang="en-US" altLang="en-US" b="1" dirty="0">
                <a:solidFill>
                  <a:srgbClr val="FFFF00"/>
                </a:solidFill>
              </a:rPr>
              <a:t>Module 3  Fire Code Administration</a:t>
            </a:r>
          </a:p>
        </p:txBody>
      </p:sp>
      <p:pic>
        <p:nvPicPr>
          <p:cNvPr id="405509" name="Picture 5" descr="tri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62313" y="4095750"/>
            <a:ext cx="26193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6"/>
          <p:cNvGrpSpPr>
            <a:grpSpLocks/>
          </p:cNvGrpSpPr>
          <p:nvPr/>
        </p:nvGrpSpPr>
        <p:grpSpPr bwMode="auto">
          <a:xfrm>
            <a:off x="3027363" y="4267200"/>
            <a:ext cx="2916237" cy="2590800"/>
            <a:chOff x="1902" y="2688"/>
            <a:chExt cx="1837" cy="1632"/>
          </a:xfrm>
        </p:grpSpPr>
        <p:grpSp>
          <p:nvGrpSpPr>
            <p:cNvPr id="3079" name="Group 7"/>
            <p:cNvGrpSpPr>
              <a:grpSpLocks/>
            </p:cNvGrpSpPr>
            <p:nvPr/>
          </p:nvGrpSpPr>
          <p:grpSpPr bwMode="auto">
            <a:xfrm>
              <a:off x="1902" y="2688"/>
              <a:ext cx="1680" cy="1632"/>
              <a:chOff x="3552" y="2592"/>
              <a:chExt cx="1680" cy="1632"/>
            </a:xfrm>
          </p:grpSpPr>
          <p:sp>
            <p:nvSpPr>
              <p:cNvPr id="3084" name="AutoShape 8"/>
              <p:cNvSpPr>
                <a:spLocks noChangeArrowheads="1"/>
              </p:cNvSpPr>
              <p:nvPr/>
            </p:nvSpPr>
            <p:spPr bwMode="auto">
              <a:xfrm rot="10800000">
                <a:off x="4080" y="3216"/>
                <a:ext cx="864" cy="768"/>
              </a:xfrm>
              <a:prstGeom prst="triangle">
                <a:avLst>
                  <a:gd name="adj" fmla="val 50000"/>
                </a:avLst>
              </a:prstGeom>
              <a:solidFill>
                <a:srgbClr val="FF0000"/>
              </a:soli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endParaRPr lang="en-US" altLang="en-US" sz="1800"/>
              </a:p>
            </p:txBody>
          </p:sp>
          <p:sp>
            <p:nvSpPr>
              <p:cNvPr id="3085" name="AutoShape 9"/>
              <p:cNvSpPr>
                <a:spLocks noChangeArrowheads="1"/>
              </p:cNvSpPr>
              <p:nvPr/>
            </p:nvSpPr>
            <p:spPr bwMode="auto">
              <a:xfrm rot="-7155948">
                <a:off x="3504" y="3408"/>
                <a:ext cx="864" cy="768"/>
              </a:xfrm>
              <a:prstGeom prst="triangle">
                <a:avLst>
                  <a:gd name="adj" fmla="val 50000"/>
                </a:avLst>
              </a:prstGeom>
              <a:solidFill>
                <a:srgbClr val="FFFF00"/>
              </a:soli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endParaRPr lang="en-US" altLang="en-US" sz="1800"/>
              </a:p>
            </p:txBody>
          </p:sp>
          <p:sp>
            <p:nvSpPr>
              <p:cNvPr id="3086" name="AutoShape 10"/>
              <p:cNvSpPr>
                <a:spLocks noChangeArrowheads="1"/>
              </p:cNvSpPr>
              <p:nvPr/>
            </p:nvSpPr>
            <p:spPr bwMode="auto">
              <a:xfrm rot="-7227920">
                <a:off x="4416" y="3408"/>
                <a:ext cx="864" cy="768"/>
              </a:xfrm>
              <a:prstGeom prst="triangle">
                <a:avLst>
                  <a:gd name="adj" fmla="val 50000"/>
                </a:avLst>
              </a:prstGeom>
              <a:solidFill>
                <a:schemeClr val="folHlink"/>
              </a:soli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endParaRPr lang="en-US" altLang="en-US" sz="1800"/>
              </a:p>
            </p:txBody>
          </p:sp>
          <p:sp>
            <p:nvSpPr>
              <p:cNvPr id="3087" name="AutoShape 11"/>
              <p:cNvSpPr>
                <a:spLocks noChangeArrowheads="1"/>
              </p:cNvSpPr>
              <p:nvPr/>
            </p:nvSpPr>
            <p:spPr bwMode="auto">
              <a:xfrm rot="-7155948">
                <a:off x="3984" y="2640"/>
                <a:ext cx="864" cy="768"/>
              </a:xfrm>
              <a:prstGeom prst="triangle">
                <a:avLst>
                  <a:gd name="adj" fmla="val 50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endParaRPr lang="en-US" altLang="en-US" sz="1800"/>
              </a:p>
            </p:txBody>
          </p:sp>
        </p:grpSp>
        <p:sp>
          <p:nvSpPr>
            <p:cNvPr id="3080" name="Text Box 12"/>
            <p:cNvSpPr txBox="1">
              <a:spLocks noChangeArrowheads="1"/>
            </p:cNvSpPr>
            <p:nvPr/>
          </p:nvSpPr>
          <p:spPr bwMode="auto">
            <a:xfrm>
              <a:off x="2508" y="3024"/>
              <a:ext cx="75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r>
                <a:rPr lang="en-US" altLang="en-US" sz="1800">
                  <a:solidFill>
                    <a:srgbClr val="FFFF00"/>
                  </a:solidFill>
                </a:rPr>
                <a:t>Education</a:t>
              </a:r>
            </a:p>
          </p:txBody>
        </p:sp>
        <p:sp>
          <p:nvSpPr>
            <p:cNvPr id="3081" name="Text Box 13"/>
            <p:cNvSpPr txBox="1">
              <a:spLocks noChangeArrowheads="1"/>
            </p:cNvSpPr>
            <p:nvPr/>
          </p:nvSpPr>
          <p:spPr bwMode="auto">
            <a:xfrm>
              <a:off x="1990" y="3903"/>
              <a:ext cx="89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r>
                <a:rPr lang="en-US" altLang="en-US" sz="1600" b="1" dirty="0"/>
                <a:t>Enforcement</a:t>
              </a:r>
            </a:p>
          </p:txBody>
        </p:sp>
        <p:sp>
          <p:nvSpPr>
            <p:cNvPr id="3082" name="Text Box 14"/>
            <p:cNvSpPr txBox="1">
              <a:spLocks noChangeArrowheads="1"/>
            </p:cNvSpPr>
            <p:nvPr/>
          </p:nvSpPr>
          <p:spPr bwMode="auto">
            <a:xfrm>
              <a:off x="2941" y="3888"/>
              <a:ext cx="79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r>
                <a:rPr lang="en-US" altLang="en-US" sz="1600" b="1">
                  <a:solidFill>
                    <a:schemeClr val="bg1"/>
                  </a:solidFill>
                </a:rPr>
                <a:t>Experience</a:t>
              </a:r>
            </a:p>
          </p:txBody>
        </p:sp>
        <p:sp>
          <p:nvSpPr>
            <p:cNvPr id="3083" name="Text Box 15"/>
            <p:cNvSpPr txBox="1">
              <a:spLocks noChangeArrowheads="1"/>
            </p:cNvSpPr>
            <p:nvPr/>
          </p:nvSpPr>
          <p:spPr bwMode="auto">
            <a:xfrm>
              <a:off x="2467" y="3292"/>
              <a:ext cx="85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r>
                <a:rPr lang="en-US" altLang="en-US" sz="1600" b="1">
                  <a:solidFill>
                    <a:schemeClr val="bg1"/>
                  </a:solidFill>
                </a:rPr>
                <a:t>Engineering</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500"/>
                                  </p:stCondLst>
                                  <p:childTnLst>
                                    <p:set>
                                      <p:cBhvr>
                                        <p:cTn id="6" dur="1" fill="hold">
                                          <p:stCondLst>
                                            <p:cond delay="0"/>
                                          </p:stCondLst>
                                        </p:cTn>
                                        <p:tgtEl>
                                          <p:spTgt spid="405506"/>
                                        </p:tgtEl>
                                        <p:attrNameLst>
                                          <p:attrName>style.visibility</p:attrName>
                                        </p:attrNameLst>
                                      </p:cBhvr>
                                      <p:to>
                                        <p:strVal val="visible"/>
                                      </p:to>
                                    </p:set>
                                    <p:animEffect transition="in" filter="box(in)">
                                      <p:cBhvr>
                                        <p:cTn id="7" dur="5000"/>
                                        <p:tgtEl>
                                          <p:spTgt spid="405506"/>
                                        </p:tgtEl>
                                      </p:cBhvr>
                                    </p:animEffect>
                                  </p:childTnLst>
                                </p:cTn>
                              </p:par>
                            </p:childTnLst>
                          </p:cTn>
                        </p:par>
                        <p:par>
                          <p:cTn id="8" fill="hold" nodeType="afterGroup">
                            <p:stCondLst>
                              <p:cond delay="5500"/>
                            </p:stCondLst>
                            <p:childTnLst>
                              <p:par>
                                <p:cTn id="9" presetID="5" presetClass="entr" presetSubtype="10" fill="hold" nodeType="afterEffect">
                                  <p:stCondLst>
                                    <p:cond delay="0"/>
                                  </p:stCondLst>
                                  <p:childTnLst>
                                    <p:set>
                                      <p:cBhvr>
                                        <p:cTn id="10" dur="1" fill="hold">
                                          <p:stCondLst>
                                            <p:cond delay="0"/>
                                          </p:stCondLst>
                                        </p:cTn>
                                        <p:tgtEl>
                                          <p:spTgt spid="405507">
                                            <p:txEl>
                                              <p:pRg st="0" end="0"/>
                                            </p:txEl>
                                          </p:spTgt>
                                        </p:tgtEl>
                                        <p:attrNameLst>
                                          <p:attrName>style.visibility</p:attrName>
                                        </p:attrNameLst>
                                      </p:cBhvr>
                                      <p:to>
                                        <p:strVal val="visible"/>
                                      </p:to>
                                    </p:set>
                                    <p:animEffect transition="in" filter="checkerboard(across)">
                                      <p:cBhvr>
                                        <p:cTn id="11" dur="500"/>
                                        <p:tgtEl>
                                          <p:spTgt spid="405507">
                                            <p:txEl>
                                              <p:pRg st="0" end="0"/>
                                            </p:txEl>
                                          </p:spTgt>
                                        </p:tgtEl>
                                      </p:cBhvr>
                                    </p:animEffect>
                                  </p:childTnLst>
                                </p:cTn>
                              </p:par>
                            </p:childTnLst>
                          </p:cTn>
                        </p:par>
                        <p:par>
                          <p:cTn id="12" fill="hold" nodeType="afterGroup">
                            <p:stCondLst>
                              <p:cond delay="6000"/>
                            </p:stCondLst>
                            <p:childTnLst>
                              <p:par>
                                <p:cTn id="13" presetID="8" presetClass="entr" presetSubtype="16" fill="hold" grpId="0" nodeType="afterEffect">
                                  <p:stCondLst>
                                    <p:cond delay="0"/>
                                  </p:stCondLst>
                                  <p:childTnLst>
                                    <p:set>
                                      <p:cBhvr>
                                        <p:cTn id="14" dur="1" fill="hold">
                                          <p:stCondLst>
                                            <p:cond delay="0"/>
                                          </p:stCondLst>
                                        </p:cTn>
                                        <p:tgtEl>
                                          <p:spTgt spid="405508"/>
                                        </p:tgtEl>
                                        <p:attrNameLst>
                                          <p:attrName>style.visibility</p:attrName>
                                        </p:attrNameLst>
                                      </p:cBhvr>
                                      <p:to>
                                        <p:strVal val="visible"/>
                                      </p:to>
                                    </p:set>
                                    <p:animEffect transition="in" filter="diamond(in)">
                                      <p:cBhvr>
                                        <p:cTn id="15" dur="2000"/>
                                        <p:tgtEl>
                                          <p:spTgt spid="405508"/>
                                        </p:tgtEl>
                                      </p:cBhvr>
                                    </p:animEffect>
                                  </p:childTnLst>
                                </p:cTn>
                              </p:par>
                            </p:childTnLst>
                          </p:cTn>
                        </p:par>
                        <p:par>
                          <p:cTn id="16" fill="hold" nodeType="afterGroup">
                            <p:stCondLst>
                              <p:cond delay="8000"/>
                            </p:stCondLst>
                            <p:childTnLst>
                              <p:par>
                                <p:cTn id="17" presetID="4" presetClass="entr" presetSubtype="16" fill="hold" nodeType="afterEffect">
                                  <p:stCondLst>
                                    <p:cond delay="0"/>
                                  </p:stCondLst>
                                  <p:childTnLst>
                                    <p:set>
                                      <p:cBhvr>
                                        <p:cTn id="18" dur="1" fill="hold">
                                          <p:stCondLst>
                                            <p:cond delay="0"/>
                                          </p:stCondLst>
                                        </p:cTn>
                                        <p:tgtEl>
                                          <p:spTgt spid="405509"/>
                                        </p:tgtEl>
                                        <p:attrNameLst>
                                          <p:attrName>style.visibility</p:attrName>
                                        </p:attrNameLst>
                                      </p:cBhvr>
                                      <p:to>
                                        <p:strVal val="visible"/>
                                      </p:to>
                                    </p:set>
                                    <p:animEffect transition="in" filter="box(in)">
                                      <p:cBhvr>
                                        <p:cTn id="19" dur="500"/>
                                        <p:tgtEl>
                                          <p:spTgt spid="405509"/>
                                        </p:tgtEl>
                                      </p:cBhvr>
                                    </p:animEffect>
                                  </p:childTnLst>
                                </p:cTn>
                              </p:par>
                            </p:childTnLst>
                          </p:cTn>
                        </p:par>
                        <p:par>
                          <p:cTn id="20" fill="hold" nodeType="afterGroup">
                            <p:stCondLst>
                              <p:cond delay="8500"/>
                            </p:stCondLst>
                            <p:childTnLst>
                              <p:par>
                                <p:cTn id="21" presetID="21" presetClass="entr" presetSubtype="4" fill="hold" nodeType="afterEffect">
                                  <p:stCondLst>
                                    <p:cond delay="1000"/>
                                  </p:stCondLst>
                                  <p:childTnLst>
                                    <p:set>
                                      <p:cBhvr>
                                        <p:cTn id="22" dur="1" fill="hold">
                                          <p:stCondLst>
                                            <p:cond delay="0"/>
                                          </p:stCondLst>
                                        </p:cTn>
                                        <p:tgtEl>
                                          <p:spTgt spid="2"/>
                                        </p:tgtEl>
                                        <p:attrNameLst>
                                          <p:attrName>style.visibility</p:attrName>
                                        </p:attrNameLst>
                                      </p:cBhvr>
                                      <p:to>
                                        <p:strVal val="visible"/>
                                      </p:to>
                                    </p:set>
                                    <p:animEffect transition="in" filter="wheel(4)">
                                      <p:cBhvr>
                                        <p:cTn id="23" dur="2000"/>
                                        <p:tgtEl>
                                          <p:spTgt spid="2"/>
                                        </p:tgtEl>
                                      </p:cBhvr>
                                    </p:animEffect>
                                  </p:childTnLst>
                                </p:cTn>
                              </p:par>
                            </p:childTnLst>
                          </p:cTn>
                        </p:par>
                        <p:par>
                          <p:cTn id="24" fill="hold" nodeType="afterGroup">
                            <p:stCondLst>
                              <p:cond delay="11500"/>
                            </p:stCondLst>
                            <p:childTnLst>
                              <p:par>
                                <p:cTn id="25" presetID="5" presetClass="exit" presetSubtype="10" fill="hold" nodeType="afterEffect">
                                  <p:stCondLst>
                                    <p:cond delay="0"/>
                                  </p:stCondLst>
                                  <p:childTnLst>
                                    <p:animEffect transition="out" filter="checkerboard(across)">
                                      <p:cBhvr>
                                        <p:cTn id="26" dur="500"/>
                                        <p:tgtEl>
                                          <p:spTgt spid="405509"/>
                                        </p:tgtEl>
                                      </p:cBhvr>
                                    </p:animEffect>
                                    <p:set>
                                      <p:cBhvr>
                                        <p:cTn id="27" dur="1" fill="hold">
                                          <p:stCondLst>
                                            <p:cond delay="499"/>
                                          </p:stCondLst>
                                        </p:cTn>
                                        <p:tgtEl>
                                          <p:spTgt spid="40550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06" grpId="0"/>
      <p:bldP spid="40550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3939" name="Rectangle 3"/>
          <p:cNvSpPr>
            <a:spLocks noGrp="1" noChangeArrowheads="1"/>
          </p:cNvSpPr>
          <p:nvPr>
            <p:ph type="body" idx="1"/>
          </p:nvPr>
        </p:nvSpPr>
        <p:spPr>
          <a:xfrm>
            <a:off x="342900" y="1219200"/>
            <a:ext cx="8458200" cy="4525963"/>
          </a:xfrm>
        </p:spPr>
        <p:txBody>
          <a:bodyPr>
            <a:normAutofit fontScale="85000" lnSpcReduction="10000"/>
          </a:bodyPr>
          <a:lstStyle/>
          <a:p>
            <a:pPr>
              <a:defRPr/>
            </a:pPr>
            <a:r>
              <a:rPr lang="en-US" dirty="0"/>
              <a:t>N.J.A.C. 5:70-2.4 LHU</a:t>
            </a:r>
          </a:p>
          <a:p>
            <a:pPr lvl="1">
              <a:defRPr/>
            </a:pPr>
            <a:r>
              <a:rPr lang="en-US" dirty="0"/>
              <a:t>This section identifies uses that by their nature pose a significant hazard to the public</a:t>
            </a:r>
          </a:p>
          <a:p>
            <a:pPr lvl="1">
              <a:defRPr/>
            </a:pPr>
            <a:r>
              <a:rPr lang="en-US" dirty="0"/>
              <a:t>These uses will be reviewed in detail later in this section under 2.4A, 2.4B, 2.4C and 2.4D</a:t>
            </a:r>
          </a:p>
          <a:p>
            <a:pPr>
              <a:defRPr/>
            </a:pPr>
            <a:r>
              <a:rPr lang="en-US" dirty="0"/>
              <a:t>N.J.A.C. 5:70-2.5 Required Inspections</a:t>
            </a:r>
          </a:p>
          <a:p>
            <a:pPr lvl="1">
              <a:defRPr/>
            </a:pPr>
            <a:r>
              <a:rPr lang="en-US" dirty="0"/>
              <a:t>This section dictates the inspection frequency ranging from annual to quarterly based on the use.</a:t>
            </a:r>
          </a:p>
          <a:p>
            <a:pPr>
              <a:defRPr/>
            </a:pPr>
            <a:r>
              <a:rPr lang="en-US" dirty="0"/>
              <a:t>N.J.A.C. 5:70-2.6 Registration of  Buildings &amp; Uses</a:t>
            </a:r>
          </a:p>
          <a:p>
            <a:pPr lvl="1">
              <a:defRPr/>
            </a:pPr>
            <a:r>
              <a:rPr lang="en-US" dirty="0"/>
              <a:t>This section requires the owner to complete and return a registration application within 30 days of opening</a:t>
            </a:r>
          </a:p>
        </p:txBody>
      </p:sp>
    </p:spTree>
    <p:extLst>
      <p:ext uri="{BB962C8B-B14F-4D97-AF65-F5344CB8AC3E}">
        <p14:creationId xmlns:p14="http://schemas.microsoft.com/office/powerpoint/2010/main" val="4082598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3939" name="Rectangle 3"/>
          <p:cNvSpPr>
            <a:spLocks noGrp="1" noChangeArrowheads="1"/>
          </p:cNvSpPr>
          <p:nvPr>
            <p:ph type="body" idx="1"/>
          </p:nvPr>
        </p:nvSpPr>
        <p:spPr>
          <a:xfrm>
            <a:off x="342900" y="1219200"/>
            <a:ext cx="8458200" cy="4525963"/>
          </a:xfrm>
        </p:spPr>
        <p:txBody>
          <a:bodyPr>
            <a:normAutofit fontScale="85000" lnSpcReduction="20000"/>
          </a:bodyPr>
          <a:lstStyle/>
          <a:p>
            <a:pPr>
              <a:defRPr/>
            </a:pPr>
            <a:r>
              <a:rPr lang="en-US" dirty="0"/>
              <a:t>N.J.A.C. 5:70-2.7 Permits required</a:t>
            </a:r>
          </a:p>
          <a:p>
            <a:pPr lvl="1">
              <a:defRPr/>
            </a:pPr>
            <a:r>
              <a:rPr lang="en-US" dirty="0"/>
              <a:t>This section provides for four different permits, Type 1 to 4, to be issued prior to the permitted activity</a:t>
            </a:r>
          </a:p>
          <a:p>
            <a:pPr lvl="1">
              <a:defRPr/>
            </a:pPr>
            <a:r>
              <a:rPr lang="en-US" dirty="0"/>
              <a:t>Exclusions are detailed for E Use and farms </a:t>
            </a:r>
          </a:p>
          <a:p>
            <a:pPr>
              <a:defRPr/>
            </a:pPr>
            <a:r>
              <a:rPr lang="en-US" dirty="0"/>
              <a:t>N.J.A.C. 5:70-2.8 (Reserved)</a:t>
            </a:r>
          </a:p>
          <a:p>
            <a:pPr eaLnBrk="1" hangingPunct="1">
              <a:defRPr/>
            </a:pPr>
            <a:r>
              <a:rPr lang="en-US" dirty="0"/>
              <a:t>N.J.A.C. 5:70-2.9 Fees</a:t>
            </a:r>
          </a:p>
          <a:p>
            <a:pPr lvl="1">
              <a:defRPr/>
            </a:pPr>
            <a:r>
              <a:rPr lang="en-US" dirty="0"/>
              <a:t>This section details the fees for all permits, Life Hazard Uses. All Life Hazard Uses are registered, and all fees charged</a:t>
            </a:r>
          </a:p>
          <a:p>
            <a:pPr lvl="1">
              <a:defRPr/>
            </a:pPr>
            <a:r>
              <a:rPr lang="en-US" dirty="0"/>
              <a:t>When more that 1 LHU exists at a facility the highest fee is charged 100 % and all others are charged at     50 %</a:t>
            </a:r>
          </a:p>
          <a:p>
            <a:pPr eaLnBrk="1" hangingPunct="1">
              <a:buFont typeface="Wingdings" pitchFamily="2" charset="2"/>
              <a:buNone/>
              <a:defRPr/>
            </a:pPr>
            <a:endParaRPr lang="en-US" dirty="0"/>
          </a:p>
        </p:txBody>
      </p:sp>
    </p:spTree>
    <p:extLst>
      <p:ext uri="{BB962C8B-B14F-4D97-AF65-F5344CB8AC3E}">
        <p14:creationId xmlns:p14="http://schemas.microsoft.com/office/powerpoint/2010/main" val="3490829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5987" name="Rectangle 3"/>
          <p:cNvSpPr>
            <a:spLocks noGrp="1" noChangeArrowheads="1"/>
          </p:cNvSpPr>
          <p:nvPr>
            <p:ph type="body" idx="1"/>
          </p:nvPr>
        </p:nvSpPr>
        <p:spPr>
          <a:xfrm>
            <a:off x="304800" y="1600200"/>
            <a:ext cx="8534400" cy="4525963"/>
          </a:xfrm>
        </p:spPr>
        <p:txBody>
          <a:bodyPr>
            <a:normAutofit fontScale="85000" lnSpcReduction="10000"/>
          </a:bodyPr>
          <a:lstStyle/>
          <a:p>
            <a:pPr eaLnBrk="1" hangingPunct="1">
              <a:defRPr/>
            </a:pPr>
            <a:r>
              <a:rPr lang="en-US" dirty="0"/>
              <a:t>N.J.A.C. 5:70-2.10 Enforcement procedures</a:t>
            </a:r>
          </a:p>
          <a:p>
            <a:pPr lvl="1">
              <a:defRPr/>
            </a:pPr>
            <a:r>
              <a:rPr lang="en-US" dirty="0"/>
              <a:t>Issuance of violations</a:t>
            </a:r>
          </a:p>
          <a:p>
            <a:pPr lvl="1">
              <a:defRPr/>
            </a:pPr>
            <a:r>
              <a:rPr lang="en-US" dirty="0"/>
              <a:t>Provides minimum time frames to abate by subchapter</a:t>
            </a:r>
          </a:p>
          <a:p>
            <a:pPr lvl="1">
              <a:defRPr/>
            </a:pPr>
            <a:r>
              <a:rPr lang="en-US" dirty="0"/>
              <a:t>All other Administrative procedures for violations</a:t>
            </a:r>
          </a:p>
          <a:p>
            <a:pPr eaLnBrk="1" hangingPunct="1">
              <a:defRPr/>
            </a:pPr>
            <a:r>
              <a:rPr lang="en-US" dirty="0"/>
              <a:t>N.J.A.C. 5:70-2.11 Service of notice and orders</a:t>
            </a:r>
          </a:p>
          <a:p>
            <a:pPr lvl="1">
              <a:defRPr/>
            </a:pPr>
            <a:r>
              <a:rPr lang="en-US" dirty="0"/>
              <a:t>Provided for approved methods for issuing the violations identified in 2.10 above</a:t>
            </a:r>
          </a:p>
          <a:p>
            <a:pPr eaLnBrk="1" hangingPunct="1">
              <a:defRPr/>
            </a:pPr>
            <a:r>
              <a:rPr lang="en-US" dirty="0"/>
              <a:t>N.J.A.C. 5:70-2.12 Penalties</a:t>
            </a:r>
          </a:p>
          <a:p>
            <a:pPr lvl="1">
              <a:defRPr/>
            </a:pPr>
            <a:r>
              <a:rPr lang="en-US" dirty="0"/>
              <a:t>Provides for issuance of penalties once the identified cure period has been exceeded without resolution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5987" name="Rectangle 3"/>
          <p:cNvSpPr>
            <a:spLocks noGrp="1" noChangeArrowheads="1"/>
          </p:cNvSpPr>
          <p:nvPr>
            <p:ph type="body" idx="1"/>
          </p:nvPr>
        </p:nvSpPr>
        <p:spPr>
          <a:xfrm>
            <a:off x="304800" y="1600200"/>
            <a:ext cx="8534400" cy="4525963"/>
          </a:xfrm>
        </p:spPr>
        <p:txBody>
          <a:bodyPr>
            <a:normAutofit lnSpcReduction="10000"/>
          </a:bodyPr>
          <a:lstStyle/>
          <a:p>
            <a:pPr eaLnBrk="1" hangingPunct="1">
              <a:defRPr/>
            </a:pPr>
            <a:r>
              <a:rPr lang="en-US" dirty="0"/>
              <a:t>N.J.A.C. 5:70-2.12A Dedicated penalties</a:t>
            </a:r>
          </a:p>
          <a:p>
            <a:pPr lvl="1">
              <a:defRPr/>
            </a:pPr>
            <a:r>
              <a:rPr lang="en-US" dirty="0"/>
              <a:t>This section provides that any initial penalty amount issued under 2.12 also have a like amount issued as a dedicated penalty</a:t>
            </a:r>
          </a:p>
          <a:p>
            <a:pPr lvl="1">
              <a:defRPr/>
            </a:pPr>
            <a:r>
              <a:rPr lang="en-US" dirty="0"/>
              <a:t>The dedicated penalty is only assessed on the initial penalty</a:t>
            </a:r>
          </a:p>
          <a:p>
            <a:pPr lvl="1">
              <a:defRPr/>
            </a:pPr>
            <a:r>
              <a:rPr lang="en-US" dirty="0"/>
              <a:t>Monies paid or deposited in a trust account with specific requirements and can only be used to purchase new firefighting equipment or train firefighters </a:t>
            </a:r>
          </a:p>
        </p:txBody>
      </p:sp>
    </p:spTree>
    <p:extLst>
      <p:ext uri="{BB962C8B-B14F-4D97-AF65-F5344CB8AC3E}">
        <p14:creationId xmlns:p14="http://schemas.microsoft.com/office/powerpoint/2010/main" val="38922998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5987" name="Rectangle 3"/>
          <p:cNvSpPr>
            <a:spLocks noGrp="1" noChangeArrowheads="1"/>
          </p:cNvSpPr>
          <p:nvPr>
            <p:ph type="body" idx="1"/>
          </p:nvPr>
        </p:nvSpPr>
        <p:spPr>
          <a:xfrm>
            <a:off x="304800" y="1600200"/>
            <a:ext cx="8534400" cy="4525963"/>
          </a:xfrm>
        </p:spPr>
        <p:txBody>
          <a:bodyPr/>
          <a:lstStyle/>
          <a:p>
            <a:pPr eaLnBrk="1" hangingPunct="1">
              <a:defRPr/>
            </a:pPr>
            <a:r>
              <a:rPr lang="en-US" dirty="0"/>
              <a:t>N.J.A.C. 5:70-2.13 Compensatory penalties</a:t>
            </a:r>
          </a:p>
          <a:p>
            <a:pPr lvl="1">
              <a:defRPr/>
            </a:pPr>
            <a:r>
              <a:rPr lang="en-US" dirty="0"/>
              <a:t>This section provides for additional penalties to be assessed when a fire occurs where a previously issued and unabated violation exists</a:t>
            </a:r>
          </a:p>
          <a:p>
            <a:pPr lvl="1">
              <a:defRPr/>
            </a:pPr>
            <a:r>
              <a:rPr lang="en-US" dirty="0"/>
              <a:t>The penalty is the smaller of $ 150,000 or the cost to suppress and extinguish the fire</a:t>
            </a:r>
          </a:p>
          <a:p>
            <a:pPr lvl="1">
              <a:defRPr/>
            </a:pPr>
            <a:r>
              <a:rPr lang="en-US" dirty="0"/>
              <a:t>The violation need not be the cause but rather causes the fire intensity to increase</a:t>
            </a:r>
          </a:p>
        </p:txBody>
      </p:sp>
    </p:spTree>
    <p:extLst>
      <p:ext uri="{BB962C8B-B14F-4D97-AF65-F5344CB8AC3E}">
        <p14:creationId xmlns:p14="http://schemas.microsoft.com/office/powerpoint/2010/main" val="2903781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8035" name="Rectangle 3"/>
          <p:cNvSpPr>
            <a:spLocks noGrp="1" noChangeArrowheads="1"/>
          </p:cNvSpPr>
          <p:nvPr>
            <p:ph type="body" idx="1"/>
          </p:nvPr>
        </p:nvSpPr>
        <p:spPr/>
        <p:txBody>
          <a:bodyPr>
            <a:normAutofit fontScale="92500" lnSpcReduction="10000"/>
          </a:bodyPr>
          <a:lstStyle/>
          <a:p>
            <a:pPr eaLnBrk="1" hangingPunct="1">
              <a:defRPr/>
            </a:pPr>
            <a:r>
              <a:rPr lang="en-US" dirty="0"/>
              <a:t>N.J.A.C. 5:70-2.14 Variances</a:t>
            </a:r>
          </a:p>
          <a:p>
            <a:pPr lvl="1">
              <a:defRPr/>
            </a:pPr>
            <a:r>
              <a:rPr lang="en-US" dirty="0"/>
              <a:t>Fire official my grant so long as the end result is equivalent protection</a:t>
            </a:r>
          </a:p>
          <a:p>
            <a:pPr lvl="1">
              <a:defRPr/>
            </a:pPr>
            <a:r>
              <a:rPr lang="en-US" dirty="0"/>
              <a:t>The section provides for written application</a:t>
            </a:r>
          </a:p>
          <a:p>
            <a:pPr lvl="1">
              <a:defRPr/>
            </a:pPr>
            <a:r>
              <a:rPr lang="en-US" dirty="0"/>
              <a:t>The variance shall be approved with in 30 days or is automatically denied.</a:t>
            </a:r>
          </a:p>
          <a:p>
            <a:pPr eaLnBrk="1" hangingPunct="1">
              <a:defRPr/>
            </a:pPr>
            <a:r>
              <a:rPr lang="en-US" dirty="0"/>
              <a:t>N.J.A.C. 5:70-2.15 Injunctive relief</a:t>
            </a:r>
          </a:p>
          <a:p>
            <a:pPr lvl="1">
              <a:defRPr/>
            </a:pPr>
            <a:r>
              <a:rPr lang="en-US" dirty="0"/>
              <a:t>The LEA may file a petition with superior court to require compliance with lawfully issued violations under the code.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8035" name="Rectangle 3"/>
          <p:cNvSpPr>
            <a:spLocks noGrp="1" noChangeArrowheads="1"/>
          </p:cNvSpPr>
          <p:nvPr>
            <p:ph type="body" idx="1"/>
          </p:nvPr>
        </p:nvSpPr>
        <p:spPr/>
        <p:txBody>
          <a:bodyPr>
            <a:normAutofit fontScale="92500" lnSpcReduction="10000"/>
          </a:bodyPr>
          <a:lstStyle/>
          <a:p>
            <a:pPr eaLnBrk="1" hangingPunct="1">
              <a:defRPr/>
            </a:pPr>
            <a:r>
              <a:rPr lang="en-US" dirty="0"/>
              <a:t>N.J.A.C. 5:70-2.16 Imminent hazards</a:t>
            </a:r>
          </a:p>
          <a:p>
            <a:pPr lvl="1">
              <a:defRPr/>
            </a:pPr>
            <a:r>
              <a:rPr lang="en-US" dirty="0"/>
              <a:t>This section defines five cases where violations are deemed imminent</a:t>
            </a:r>
          </a:p>
          <a:p>
            <a:pPr lvl="1">
              <a:defRPr/>
            </a:pPr>
            <a:r>
              <a:rPr lang="en-US" dirty="0"/>
              <a:t>By nature, these violations must be abated immediately to no more than 24 hours</a:t>
            </a:r>
          </a:p>
          <a:p>
            <a:pPr lvl="1">
              <a:defRPr/>
            </a:pPr>
            <a:r>
              <a:rPr lang="en-US" dirty="0"/>
              <a:t>Abatement is determined by the Fire Official and may include alternatives such as “fire watch” to supplement a deficiency in the automatic detection system, evacuation of the use…..</a:t>
            </a:r>
          </a:p>
          <a:p>
            <a:pPr lvl="1">
              <a:defRPr/>
            </a:pPr>
            <a:r>
              <a:rPr lang="en-US" dirty="0"/>
              <a:t>There is </a:t>
            </a:r>
            <a:r>
              <a:rPr lang="en-US" b="1" dirty="0"/>
              <a:t>NO</a:t>
            </a:r>
            <a:r>
              <a:rPr lang="en-US" dirty="0"/>
              <a:t> linkage to Subchapter 3 violations under IFC NJ Edition</a:t>
            </a:r>
          </a:p>
        </p:txBody>
      </p:sp>
    </p:spTree>
    <p:extLst>
      <p:ext uri="{BB962C8B-B14F-4D97-AF65-F5344CB8AC3E}">
        <p14:creationId xmlns:p14="http://schemas.microsoft.com/office/powerpoint/2010/main" val="1344978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8035" name="Rectangle 3"/>
          <p:cNvSpPr>
            <a:spLocks noGrp="1" noChangeArrowheads="1"/>
          </p:cNvSpPr>
          <p:nvPr>
            <p:ph type="body" idx="1"/>
          </p:nvPr>
        </p:nvSpPr>
        <p:spPr/>
        <p:txBody>
          <a:bodyPr>
            <a:normAutofit fontScale="92500" lnSpcReduction="20000"/>
          </a:bodyPr>
          <a:lstStyle/>
          <a:p>
            <a:pPr eaLnBrk="1" hangingPunct="1">
              <a:defRPr/>
            </a:pPr>
            <a:r>
              <a:rPr lang="en-US" dirty="0"/>
              <a:t>N.J.A.C. 5:70-2.17 Evacuation of unsafe premises</a:t>
            </a:r>
          </a:p>
          <a:p>
            <a:pPr lvl="1">
              <a:defRPr/>
            </a:pPr>
            <a:r>
              <a:rPr lang="en-US" dirty="0"/>
              <a:t>Specifies how to proceed in the case of 5:70-2.16</a:t>
            </a:r>
          </a:p>
          <a:p>
            <a:pPr eaLnBrk="1" hangingPunct="1">
              <a:defRPr/>
            </a:pPr>
            <a:r>
              <a:rPr lang="en-US" dirty="0"/>
              <a:t>N.J.A.C. 5:70-2.18 Punitive closing</a:t>
            </a:r>
          </a:p>
          <a:p>
            <a:pPr lvl="1">
              <a:defRPr/>
            </a:pPr>
            <a:r>
              <a:rPr lang="en-US" dirty="0"/>
              <a:t>Specifies procedures to close a property for up to 60 days for willful or gross negligence.</a:t>
            </a:r>
          </a:p>
          <a:p>
            <a:pPr eaLnBrk="1" hangingPunct="1">
              <a:defRPr/>
            </a:pPr>
            <a:r>
              <a:rPr lang="en-US" dirty="0"/>
              <a:t>N.J.A.C. 5:70-2.19 Appeals</a:t>
            </a:r>
          </a:p>
          <a:p>
            <a:pPr lvl="1">
              <a:defRPr/>
            </a:pPr>
            <a:r>
              <a:rPr lang="en-US" dirty="0"/>
              <a:t>Defines the process to appeal any enforcement action</a:t>
            </a:r>
          </a:p>
          <a:p>
            <a:pPr lvl="1">
              <a:defRPr/>
            </a:pPr>
            <a:r>
              <a:rPr lang="en-US" dirty="0"/>
              <a:t>Appeal must ne initiated within 15 days of the notice</a:t>
            </a:r>
          </a:p>
        </p:txBody>
      </p:sp>
    </p:spTree>
    <p:extLst>
      <p:ext uri="{BB962C8B-B14F-4D97-AF65-F5344CB8AC3E}">
        <p14:creationId xmlns:p14="http://schemas.microsoft.com/office/powerpoint/2010/main" val="4274709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p:txBody>
          <a:bodyPr/>
          <a:lstStyle/>
          <a:p>
            <a:pPr eaLnBrk="1" hangingPunct="1">
              <a:defRPr/>
            </a:pPr>
            <a:r>
              <a:rPr lang="en-US" dirty="0">
                <a:solidFill>
                  <a:srgbClr val="FFFF00"/>
                </a:solidFill>
              </a:rPr>
              <a:t>Subchapter 2</a:t>
            </a:r>
          </a:p>
        </p:txBody>
      </p:sp>
      <p:sp>
        <p:nvSpPr>
          <p:cNvPr id="430083" name="Rectangle 3"/>
          <p:cNvSpPr>
            <a:spLocks noGrp="1" noChangeArrowheads="1"/>
          </p:cNvSpPr>
          <p:nvPr>
            <p:ph type="body" sz="half" idx="1"/>
          </p:nvPr>
        </p:nvSpPr>
        <p:spPr>
          <a:xfrm>
            <a:off x="457200" y="1600200"/>
            <a:ext cx="8145463" cy="1046163"/>
          </a:xfrm>
        </p:spPr>
        <p:txBody>
          <a:bodyPr/>
          <a:lstStyle/>
          <a:p>
            <a:pPr eaLnBrk="1" hangingPunct="1">
              <a:defRPr/>
            </a:pPr>
            <a:r>
              <a:rPr lang="en-US" sz="2800" dirty="0">
                <a:solidFill>
                  <a:schemeClr val="bg1"/>
                </a:solidFill>
              </a:rPr>
              <a:t>N.J.A.C. 5:70-2.20 Identifying emblems for structures with truss construction</a:t>
            </a:r>
          </a:p>
        </p:txBody>
      </p:sp>
      <p:pic>
        <p:nvPicPr>
          <p:cNvPr id="23556" name="Picture 4" descr="TrussEmblem"/>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304925" y="2506663"/>
            <a:ext cx="6702425" cy="3581400"/>
          </a:xfr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a:xfrm>
            <a:off x="838200" y="277813"/>
            <a:ext cx="7391400" cy="563562"/>
          </a:xfrm>
        </p:spPr>
        <p:txBody>
          <a:bodyPr>
            <a:normAutofit fontScale="90000"/>
          </a:bodyPr>
          <a:lstStyle/>
          <a:p>
            <a:pPr eaLnBrk="1" hangingPunct="1">
              <a:defRPr/>
            </a:pPr>
            <a:r>
              <a:rPr lang="en-US" dirty="0"/>
              <a:t>Subchapter 2</a:t>
            </a:r>
          </a:p>
        </p:txBody>
      </p:sp>
      <p:sp>
        <p:nvSpPr>
          <p:cNvPr id="432131" name="Rectangle 3"/>
          <p:cNvSpPr>
            <a:spLocks noGrp="1" noChangeArrowheads="1"/>
          </p:cNvSpPr>
          <p:nvPr>
            <p:ph type="body" idx="1"/>
          </p:nvPr>
        </p:nvSpPr>
        <p:spPr>
          <a:xfrm>
            <a:off x="25400" y="1066800"/>
            <a:ext cx="4851400" cy="5715000"/>
          </a:xfrm>
        </p:spPr>
        <p:txBody>
          <a:bodyPr>
            <a:normAutofit/>
          </a:bodyPr>
          <a:lstStyle/>
          <a:p>
            <a:r>
              <a:rPr lang="en-US" sz="2800" dirty="0"/>
              <a:t>N.J.A.C. 5:70-2.21 </a:t>
            </a:r>
          </a:p>
          <a:p>
            <a:pPr indent="0">
              <a:buNone/>
            </a:pPr>
            <a:r>
              <a:rPr lang="en-US" sz="2800" dirty="0"/>
              <a:t>Identifying emblems for structures with solar panels</a:t>
            </a:r>
          </a:p>
          <a:p>
            <a:pPr marL="457200" lvl="1" indent="0">
              <a:buNone/>
            </a:pPr>
            <a:r>
              <a:rPr lang="en-US" dirty="0"/>
              <a:t>(a)  Identifying emblems shall be permanently affixed to the front of structures hosting or being powered by photovoltaic electrical power either on the roof or adjacent to the building. Commercial buildings only.</a:t>
            </a:r>
          </a:p>
          <a:p>
            <a:pPr lvl="1" eaLnBrk="1" hangingPunct="1">
              <a:buFontTx/>
              <a:buNone/>
              <a:defRPr/>
            </a:pPr>
            <a:endParaRPr lang="en-US" sz="2400" dirty="0"/>
          </a:p>
        </p:txBody>
      </p:sp>
      <p:pic>
        <p:nvPicPr>
          <p:cNvPr id="2" name="Picture 1"/>
          <p:cNvPicPr>
            <a:picLocks noChangeAspect="1"/>
          </p:cNvPicPr>
          <p:nvPr/>
        </p:nvPicPr>
        <p:blipFill>
          <a:blip r:embed="rId3"/>
          <a:stretch>
            <a:fillRect/>
          </a:stretch>
        </p:blipFill>
        <p:spPr>
          <a:xfrm>
            <a:off x="5029200" y="1828800"/>
            <a:ext cx="3913188" cy="3913188"/>
          </a:xfrm>
          <a:prstGeom prst="rect">
            <a:avLst/>
          </a:prstGeom>
        </p:spPr>
      </p:pic>
    </p:spTree>
    <p:extLst>
      <p:ext uri="{BB962C8B-B14F-4D97-AF65-F5344CB8AC3E}">
        <p14:creationId xmlns:p14="http://schemas.microsoft.com/office/powerpoint/2010/main" val="3112332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Welcome</a:t>
            </a:r>
          </a:p>
        </p:txBody>
      </p:sp>
      <p:sp>
        <p:nvSpPr>
          <p:cNvPr id="415747" name="Rectangle 3"/>
          <p:cNvSpPr>
            <a:spLocks noGrp="1" noChangeArrowheads="1"/>
          </p:cNvSpPr>
          <p:nvPr>
            <p:ph type="body" idx="1"/>
          </p:nvPr>
        </p:nvSpPr>
        <p:spPr/>
        <p:txBody>
          <a:bodyPr/>
          <a:lstStyle/>
          <a:p>
            <a:pPr eaLnBrk="1" hangingPunct="1">
              <a:buFont typeface="Wingdings" pitchFamily="2" charset="2"/>
              <a:buNone/>
              <a:defRPr/>
            </a:pPr>
            <a:r>
              <a:rPr lang="en-US"/>
              <a:t>Instructor introduction</a:t>
            </a:r>
          </a:p>
          <a:p>
            <a:pPr lvl="4" eaLnBrk="1" hangingPunct="1">
              <a:defRPr/>
            </a:pPr>
            <a:endParaRPr lang="en-US"/>
          </a:p>
          <a:p>
            <a:pPr eaLnBrk="1" hangingPunct="1">
              <a:defRPr/>
            </a:pPr>
            <a:r>
              <a:rPr lang="en-US"/>
              <a:t>Before we get started</a:t>
            </a:r>
          </a:p>
          <a:p>
            <a:pPr lvl="1" eaLnBrk="1" hangingPunct="1">
              <a:defRPr/>
            </a:pPr>
            <a:r>
              <a:rPr lang="en-US"/>
              <a:t>Has everyone signed in? </a:t>
            </a:r>
          </a:p>
          <a:p>
            <a:pPr lvl="1" eaLnBrk="1" hangingPunct="1">
              <a:defRPr/>
            </a:pPr>
            <a:r>
              <a:rPr lang="en-US"/>
              <a:t>Anyone have any questions?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a:xfrm>
            <a:off x="838200" y="277813"/>
            <a:ext cx="7391400" cy="563562"/>
          </a:xfrm>
        </p:spPr>
        <p:txBody>
          <a:bodyPr>
            <a:normAutofit fontScale="90000"/>
          </a:bodyPr>
          <a:lstStyle/>
          <a:p>
            <a:pPr eaLnBrk="1" hangingPunct="1">
              <a:defRPr/>
            </a:pPr>
            <a:r>
              <a:rPr lang="en-US"/>
              <a:t>Subchapter 2</a:t>
            </a:r>
          </a:p>
        </p:txBody>
      </p:sp>
      <p:sp>
        <p:nvSpPr>
          <p:cNvPr id="432131" name="Rectangle 3"/>
          <p:cNvSpPr>
            <a:spLocks noGrp="1" noChangeArrowheads="1"/>
          </p:cNvSpPr>
          <p:nvPr>
            <p:ph type="body" idx="1"/>
          </p:nvPr>
        </p:nvSpPr>
        <p:spPr/>
        <p:txBody>
          <a:bodyPr/>
          <a:lstStyle/>
          <a:p>
            <a:pPr eaLnBrk="1" hangingPunct="1">
              <a:defRPr/>
            </a:pPr>
            <a:r>
              <a:rPr lang="en-US" sz="2800" dirty="0"/>
              <a:t>N.J.A.C. 5:70-2.22 Registration of carnivals</a:t>
            </a:r>
          </a:p>
          <a:p>
            <a:pPr lvl="1" eaLnBrk="1" hangingPunct="1">
              <a:buFontTx/>
              <a:buNone/>
              <a:defRPr/>
            </a:pPr>
            <a:endParaRPr lang="en-US" sz="2400" dirty="0"/>
          </a:p>
          <a:p>
            <a:pPr lvl="1" eaLnBrk="1" hangingPunct="1">
              <a:buFontTx/>
              <a:buNone/>
              <a:defRPr/>
            </a:pPr>
            <a:r>
              <a:rPr lang="en-US" sz="2400" dirty="0">
                <a:solidFill>
                  <a:srgbClr val="FFFF00"/>
                </a:solidFill>
              </a:rPr>
              <a:t>“Carnival</a:t>
            </a:r>
            <a:r>
              <a:rPr lang="en-US" sz="2400" dirty="0"/>
              <a:t>” means a traveling circus or other traveling amusement show having one or more of the following uses:</a:t>
            </a:r>
          </a:p>
          <a:p>
            <a:pPr lvl="2" eaLnBrk="1" hangingPunct="1">
              <a:buFont typeface="Wingdings" pitchFamily="2" charset="2"/>
              <a:buNone/>
              <a:defRPr/>
            </a:pPr>
            <a:r>
              <a:rPr lang="en-US" sz="2000" dirty="0"/>
              <a:t>1. Mobile enclosed structures used for human occupancy;</a:t>
            </a:r>
          </a:p>
          <a:p>
            <a:pPr lvl="2" eaLnBrk="1" hangingPunct="1">
              <a:buFont typeface="Wingdings" pitchFamily="2" charset="2"/>
              <a:buNone/>
              <a:defRPr/>
            </a:pPr>
            <a:r>
              <a:rPr lang="en-US" sz="2000" dirty="0"/>
              <a:t>2. Tents or temporary membrane structures requiring a permit in accordance with the UCC.</a:t>
            </a:r>
          </a:p>
          <a:p>
            <a:pPr lvl="2" eaLnBrk="1" hangingPunct="1">
              <a:buFont typeface="Wingdings" pitchFamily="2" charset="2"/>
              <a:buNone/>
              <a:defRPr/>
            </a:pPr>
            <a:r>
              <a:rPr lang="en-US" sz="2000" dirty="0"/>
              <a:t>3. Any use involving open flame or flame producing device(s).</a:t>
            </a:r>
          </a:p>
          <a:p>
            <a:pPr lvl="2" eaLnBrk="1" hangingPunct="1">
              <a:buFont typeface="Wingdings" pitchFamily="2" charset="2"/>
              <a:buNone/>
              <a:defRPr/>
            </a:pPr>
            <a:r>
              <a:rPr lang="en-US" sz="2000" dirty="0"/>
              <a:t>(N.J.A.C. 5:70-1.5 Definitions)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Subchapter 2</a:t>
            </a:r>
          </a:p>
        </p:txBody>
      </p:sp>
      <p:sp>
        <p:nvSpPr>
          <p:cNvPr id="428035" name="Rectangle 3"/>
          <p:cNvSpPr>
            <a:spLocks noGrp="1" noChangeArrowheads="1"/>
          </p:cNvSpPr>
          <p:nvPr>
            <p:ph type="body" idx="1"/>
          </p:nvPr>
        </p:nvSpPr>
        <p:spPr>
          <a:xfrm>
            <a:off x="228600" y="1600200"/>
            <a:ext cx="8686800" cy="4525963"/>
          </a:xfrm>
        </p:spPr>
        <p:txBody>
          <a:bodyPr>
            <a:normAutofit/>
          </a:bodyPr>
          <a:lstStyle/>
          <a:p>
            <a:pPr>
              <a:defRPr/>
            </a:pPr>
            <a:r>
              <a:rPr lang="en-US" dirty="0"/>
              <a:t>N.J.A.C. 5:70-2.23 Elevator Key lock boxes</a:t>
            </a:r>
          </a:p>
          <a:p>
            <a:pPr>
              <a:defRPr/>
            </a:pPr>
            <a:r>
              <a:rPr lang="en-US" dirty="0"/>
              <a:t>N.J.A.C. 5:70-2.24 Inspection of educational occupancies</a:t>
            </a:r>
          </a:p>
          <a:p>
            <a:pPr eaLnBrk="1" hangingPunct="1">
              <a:defRPr/>
            </a:pPr>
            <a:r>
              <a:rPr lang="en-US" dirty="0"/>
              <a:t>N.J.A.C. 5:70-2.25 Mattresses</a:t>
            </a:r>
          </a:p>
          <a:p>
            <a:pPr>
              <a:defRPr/>
            </a:pPr>
            <a:r>
              <a:rPr lang="en-US" dirty="0"/>
              <a:t>N.J.A.C. 5:70-2.26 Removal of snow from fire hydrants; Installation of fire hydrant markers</a:t>
            </a:r>
          </a:p>
        </p:txBody>
      </p:sp>
    </p:spTree>
    <p:extLst>
      <p:ext uri="{BB962C8B-B14F-4D97-AF65-F5344CB8AC3E}">
        <p14:creationId xmlns:p14="http://schemas.microsoft.com/office/powerpoint/2010/main" val="12263712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xfrm>
            <a:off x="762000" y="277813"/>
            <a:ext cx="7543800" cy="1246187"/>
          </a:xfrm>
        </p:spPr>
        <p:txBody>
          <a:bodyPr>
            <a:normAutofit fontScale="90000"/>
          </a:bodyPr>
          <a:lstStyle/>
          <a:p>
            <a:pPr eaLnBrk="1" hangingPunct="1">
              <a:defRPr/>
            </a:pPr>
            <a:r>
              <a:rPr lang="en-US" dirty="0"/>
              <a:t>Use Groups vs. Life Hazard Uses</a:t>
            </a:r>
          </a:p>
        </p:txBody>
      </p:sp>
      <p:sp>
        <p:nvSpPr>
          <p:cNvPr id="436227" name="Rectangle 3"/>
          <p:cNvSpPr>
            <a:spLocks noGrp="1" noChangeArrowheads="1"/>
          </p:cNvSpPr>
          <p:nvPr>
            <p:ph type="body" idx="1"/>
          </p:nvPr>
        </p:nvSpPr>
        <p:spPr/>
        <p:txBody>
          <a:bodyPr>
            <a:normAutofit fontScale="85000" lnSpcReduction="10000"/>
          </a:bodyPr>
          <a:lstStyle/>
          <a:p>
            <a:pPr eaLnBrk="1" hangingPunct="1">
              <a:defRPr/>
            </a:pPr>
            <a:r>
              <a:rPr lang="en-US" dirty="0">
                <a:solidFill>
                  <a:srgbClr val="FFFF00"/>
                </a:solidFill>
              </a:rPr>
              <a:t>Use Group </a:t>
            </a:r>
            <a:r>
              <a:rPr lang="en-US" dirty="0"/>
              <a:t>–</a:t>
            </a:r>
          </a:p>
          <a:p>
            <a:pPr lvl="1" eaLnBrk="1" hangingPunct="1">
              <a:defRPr/>
            </a:pPr>
            <a:r>
              <a:rPr lang="en-US" dirty="0"/>
              <a:t>“Use” or “Use Group” means the use to which a building, portion of a building, or premises, is used.</a:t>
            </a:r>
          </a:p>
          <a:p>
            <a:pPr marL="457200" lvl="1" indent="0" eaLnBrk="1" hangingPunct="1">
              <a:buNone/>
              <a:defRPr/>
            </a:pPr>
            <a:endParaRPr lang="en-US" dirty="0"/>
          </a:p>
          <a:p>
            <a:pPr eaLnBrk="1" hangingPunct="1">
              <a:defRPr/>
            </a:pPr>
            <a:r>
              <a:rPr lang="en-US" dirty="0">
                <a:solidFill>
                  <a:srgbClr val="FFFF00"/>
                </a:solidFill>
              </a:rPr>
              <a:t>Life Hazard Use – </a:t>
            </a:r>
          </a:p>
          <a:p>
            <a:pPr lvl="1">
              <a:defRPr/>
            </a:pPr>
            <a:r>
              <a:rPr lang="en-US" dirty="0"/>
              <a:t>"Life hazard use" means a building or structure, or part thereof, classified in any of the use groups in the building subcode of the New Jersey Uniform Construction Code and defined as a Life Hazard in subchapter 2 of this chapter. "Life hazard use" shall also mean and include high rise structures as defined in N.J.AC. 5:70-1.5.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dirty="0"/>
              <a:t>Use Group Example 1</a:t>
            </a:r>
          </a:p>
        </p:txBody>
      </p:sp>
      <p:sp>
        <p:nvSpPr>
          <p:cNvPr id="217091" name="Rectangle 3"/>
          <p:cNvSpPr>
            <a:spLocks noGrp="1" noChangeArrowheads="1"/>
          </p:cNvSpPr>
          <p:nvPr>
            <p:ph type="body" idx="1"/>
          </p:nvPr>
        </p:nvSpPr>
        <p:spPr>
          <a:xfrm>
            <a:off x="228600" y="1600200"/>
            <a:ext cx="4800600" cy="4321175"/>
          </a:xfrm>
        </p:spPr>
        <p:txBody>
          <a:bodyPr/>
          <a:lstStyle/>
          <a:p>
            <a:pPr eaLnBrk="1" hangingPunct="1">
              <a:lnSpc>
                <a:spcPct val="90000"/>
              </a:lnSpc>
              <a:buFont typeface="Wingdings" pitchFamily="2" charset="2"/>
              <a:buNone/>
              <a:defRPr/>
            </a:pPr>
            <a:r>
              <a:rPr lang="en-US">
                <a:solidFill>
                  <a:srgbClr val="FFFF00"/>
                </a:solidFill>
              </a:rPr>
              <a:t>Auto body  Shop</a:t>
            </a:r>
          </a:p>
          <a:p>
            <a:pPr eaLnBrk="1" hangingPunct="1">
              <a:lnSpc>
                <a:spcPct val="90000"/>
              </a:lnSpc>
              <a:buFont typeface="Wingdings" pitchFamily="2" charset="2"/>
              <a:buNone/>
              <a:defRPr/>
            </a:pPr>
            <a:r>
              <a:rPr lang="en-US"/>
              <a:t>	Use Group _________</a:t>
            </a:r>
          </a:p>
          <a:p>
            <a:pPr eaLnBrk="1" hangingPunct="1">
              <a:lnSpc>
                <a:spcPct val="90000"/>
              </a:lnSpc>
              <a:buFont typeface="Wingdings" pitchFamily="2" charset="2"/>
              <a:buNone/>
              <a:defRPr/>
            </a:pPr>
            <a:r>
              <a:rPr lang="en-US">
                <a:solidFill>
                  <a:srgbClr val="FFFF00"/>
                </a:solidFill>
              </a:rPr>
              <a:t>High School</a:t>
            </a:r>
          </a:p>
          <a:p>
            <a:pPr eaLnBrk="1" hangingPunct="1">
              <a:lnSpc>
                <a:spcPct val="90000"/>
              </a:lnSpc>
              <a:buFont typeface="Wingdings" pitchFamily="2" charset="2"/>
              <a:buNone/>
              <a:defRPr/>
            </a:pPr>
            <a:r>
              <a:rPr lang="en-US"/>
              <a:t>	Use Group _________</a:t>
            </a:r>
          </a:p>
          <a:p>
            <a:pPr eaLnBrk="1" hangingPunct="1">
              <a:lnSpc>
                <a:spcPct val="90000"/>
              </a:lnSpc>
              <a:buFont typeface="Wingdings" pitchFamily="2" charset="2"/>
              <a:buNone/>
              <a:defRPr/>
            </a:pPr>
            <a:r>
              <a:rPr lang="en-US">
                <a:solidFill>
                  <a:srgbClr val="FFFF00"/>
                </a:solidFill>
              </a:rPr>
              <a:t>WAWA</a:t>
            </a:r>
          </a:p>
          <a:p>
            <a:pPr eaLnBrk="1" hangingPunct="1">
              <a:lnSpc>
                <a:spcPct val="90000"/>
              </a:lnSpc>
              <a:buFont typeface="Wingdings" pitchFamily="2" charset="2"/>
              <a:buNone/>
              <a:defRPr/>
            </a:pPr>
            <a:r>
              <a:rPr lang="en-US"/>
              <a:t>	Use Group _________</a:t>
            </a:r>
          </a:p>
          <a:p>
            <a:pPr eaLnBrk="1" hangingPunct="1">
              <a:lnSpc>
                <a:spcPct val="90000"/>
              </a:lnSpc>
              <a:buFont typeface="Wingdings" pitchFamily="2" charset="2"/>
              <a:buNone/>
              <a:defRPr/>
            </a:pPr>
            <a:r>
              <a:rPr lang="en-US">
                <a:solidFill>
                  <a:srgbClr val="FFFF00"/>
                </a:solidFill>
              </a:rPr>
              <a:t>AMC Movie Theater</a:t>
            </a:r>
          </a:p>
          <a:p>
            <a:pPr eaLnBrk="1" hangingPunct="1">
              <a:lnSpc>
                <a:spcPct val="90000"/>
              </a:lnSpc>
              <a:buFont typeface="Wingdings" pitchFamily="2" charset="2"/>
              <a:buNone/>
              <a:defRPr/>
            </a:pPr>
            <a:r>
              <a:rPr lang="en-US"/>
              <a:t>	Use Group _________</a:t>
            </a:r>
          </a:p>
        </p:txBody>
      </p:sp>
      <p:sp>
        <p:nvSpPr>
          <p:cNvPr id="217092" name="Rectangle 4"/>
          <p:cNvSpPr>
            <a:spLocks noChangeArrowheads="1"/>
          </p:cNvSpPr>
          <p:nvPr/>
        </p:nvSpPr>
        <p:spPr bwMode="auto">
          <a:xfrm>
            <a:off x="4800600" y="1600200"/>
            <a:ext cx="4343400" cy="4343400"/>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lstStyle/>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A	Assembly    A-1, A-2, A-3, A-4, A-5</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B	Business</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E	Educational</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F	Factory         F-1, F-2</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H	High Hazard H-1, H-2, H-3, H-4, H-5</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I	Institutional  I-1, I-2, I-3</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M	Mercantile</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S	Storage        S-1, S-2</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R 	Residential   R-1, R-2, R-3, R-4, R-5</a:t>
            </a:r>
          </a:p>
          <a:p>
            <a:pPr marL="342900" indent="-342900" eaLnBrk="1" hangingPunct="1">
              <a:spcBef>
                <a:spcPct val="20000"/>
              </a:spcBef>
              <a:buClr>
                <a:schemeClr val="hlink"/>
              </a:buClr>
              <a:buSzPct val="90000"/>
              <a:buFont typeface="Wingdings" pitchFamily="2" charset="2"/>
              <a:buNone/>
              <a:defRPr/>
            </a:pPr>
            <a:r>
              <a:rPr lang="en-US" b="1" dirty="0">
                <a:solidFill>
                  <a:schemeClr val="bg1"/>
                </a:solidFill>
                <a:effectLst>
                  <a:outerShdw blurRad="38100" dist="38100" dir="2700000" algn="tl">
                    <a:srgbClr val="000000"/>
                  </a:outerShdw>
                </a:effectLst>
              </a:rPr>
              <a:t>U 	Utility  </a:t>
            </a:r>
          </a:p>
        </p:txBody>
      </p:sp>
    </p:spTree>
    <p:extLst>
      <p:ext uri="{BB962C8B-B14F-4D97-AF65-F5344CB8AC3E}">
        <p14:creationId xmlns:p14="http://schemas.microsoft.com/office/powerpoint/2010/main" val="36883441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a:xfrm>
            <a:off x="762000" y="277813"/>
            <a:ext cx="7467600" cy="563562"/>
          </a:xfrm>
        </p:spPr>
        <p:txBody>
          <a:bodyPr>
            <a:normAutofit fontScale="90000"/>
          </a:bodyPr>
          <a:lstStyle/>
          <a:p>
            <a:pPr eaLnBrk="1" hangingPunct="1">
              <a:defRPr/>
            </a:pPr>
            <a:r>
              <a:rPr lang="en-US"/>
              <a:t>Subchapter 2</a:t>
            </a:r>
          </a:p>
        </p:txBody>
      </p:sp>
      <p:sp>
        <p:nvSpPr>
          <p:cNvPr id="434179" name="Rectangle 3"/>
          <p:cNvSpPr>
            <a:spLocks noGrp="1" noChangeArrowheads="1"/>
          </p:cNvSpPr>
          <p:nvPr>
            <p:ph type="body" idx="1"/>
          </p:nvPr>
        </p:nvSpPr>
        <p:spPr/>
        <p:txBody>
          <a:bodyPr>
            <a:normAutofit lnSpcReduction="10000"/>
          </a:bodyPr>
          <a:lstStyle/>
          <a:p>
            <a:pPr marL="0" indent="0" eaLnBrk="1" hangingPunct="1">
              <a:lnSpc>
                <a:spcPct val="90000"/>
              </a:lnSpc>
              <a:buNone/>
              <a:defRPr/>
            </a:pPr>
            <a:endParaRPr lang="en-US" dirty="0"/>
          </a:p>
          <a:p>
            <a:pPr eaLnBrk="1" hangingPunct="1">
              <a:lnSpc>
                <a:spcPct val="90000"/>
              </a:lnSpc>
              <a:defRPr/>
            </a:pPr>
            <a:r>
              <a:rPr lang="en-US" dirty="0"/>
              <a:t>N.J.A.C. 5:70-2.4A Type Aa through </a:t>
            </a:r>
            <a:r>
              <a:rPr lang="en-US" dirty="0" err="1"/>
              <a:t>Aj</a:t>
            </a:r>
            <a:endParaRPr lang="en-US" dirty="0"/>
          </a:p>
          <a:p>
            <a:pPr lvl="1">
              <a:lnSpc>
                <a:spcPct val="90000"/>
              </a:lnSpc>
              <a:defRPr/>
            </a:pPr>
            <a:r>
              <a:rPr lang="en-US" dirty="0"/>
              <a:t>Page 70-10 to 70-11</a:t>
            </a:r>
          </a:p>
          <a:p>
            <a:pPr eaLnBrk="1" hangingPunct="1">
              <a:lnSpc>
                <a:spcPct val="90000"/>
              </a:lnSpc>
              <a:defRPr/>
            </a:pPr>
            <a:r>
              <a:rPr lang="en-US" dirty="0"/>
              <a:t>N.J.A.C. 5:70-2.4B Type Ba through </a:t>
            </a:r>
            <a:r>
              <a:rPr lang="en-US" dirty="0" err="1"/>
              <a:t>Bq</a:t>
            </a:r>
            <a:endParaRPr lang="en-US" dirty="0"/>
          </a:p>
          <a:p>
            <a:pPr lvl="1" eaLnBrk="1" hangingPunct="1">
              <a:lnSpc>
                <a:spcPct val="90000"/>
              </a:lnSpc>
              <a:defRPr/>
            </a:pPr>
            <a:r>
              <a:rPr lang="en-US" dirty="0"/>
              <a:t>Page 70-11 to 70-16.</a:t>
            </a:r>
          </a:p>
          <a:p>
            <a:pPr>
              <a:lnSpc>
                <a:spcPct val="90000"/>
              </a:lnSpc>
              <a:defRPr/>
            </a:pPr>
            <a:r>
              <a:rPr lang="en-US" dirty="0"/>
              <a:t>N.J.A.C. 5:70-2.4C Type Ca through Ci</a:t>
            </a:r>
          </a:p>
          <a:p>
            <a:pPr>
              <a:lnSpc>
                <a:spcPct val="90000"/>
              </a:lnSpc>
              <a:defRPr/>
            </a:pPr>
            <a:r>
              <a:rPr lang="en-US" dirty="0"/>
              <a:t>Page 70-17 to 70-18 </a:t>
            </a:r>
          </a:p>
          <a:p>
            <a:pPr>
              <a:lnSpc>
                <a:spcPct val="90000"/>
              </a:lnSpc>
              <a:defRPr/>
            </a:pPr>
            <a:r>
              <a:rPr lang="en-US" dirty="0"/>
              <a:t>N.J.A.C. 5:70-2.4B Type Da through Dc</a:t>
            </a:r>
          </a:p>
          <a:p>
            <a:pPr lvl="1">
              <a:lnSpc>
                <a:spcPct val="90000"/>
              </a:lnSpc>
              <a:defRPr/>
            </a:pPr>
            <a:r>
              <a:rPr lang="en-US" dirty="0"/>
              <a:t>Page 70-18 – 70-19</a:t>
            </a:r>
          </a:p>
        </p:txBody>
      </p:sp>
    </p:spTree>
    <p:extLst>
      <p:ext uri="{BB962C8B-B14F-4D97-AF65-F5344CB8AC3E}">
        <p14:creationId xmlns:p14="http://schemas.microsoft.com/office/powerpoint/2010/main" val="4239677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Life Hazard Use Example 1</a:t>
            </a:r>
          </a:p>
        </p:txBody>
      </p:sp>
      <p:sp>
        <p:nvSpPr>
          <p:cNvPr id="206851" name="Rectangle 3"/>
          <p:cNvSpPr>
            <a:spLocks noGrp="1" noChangeArrowheads="1"/>
          </p:cNvSpPr>
          <p:nvPr>
            <p:ph type="body" idx="1"/>
          </p:nvPr>
        </p:nvSpPr>
        <p:spPr>
          <a:xfrm>
            <a:off x="457200" y="1809750"/>
            <a:ext cx="8229600" cy="4321175"/>
          </a:xfrm>
        </p:spPr>
        <p:txBody>
          <a:bodyPr/>
          <a:lstStyle/>
          <a:p>
            <a:pPr eaLnBrk="1" hangingPunct="1">
              <a:buFont typeface="Wingdings" pitchFamily="2" charset="2"/>
              <a:buNone/>
              <a:defRPr/>
            </a:pPr>
            <a:r>
              <a:rPr lang="en-US"/>
              <a:t>A day nursery with a maximum permitted occupancy of 35</a:t>
            </a:r>
          </a:p>
          <a:p>
            <a:pPr eaLnBrk="1" hangingPunct="1">
              <a:buFont typeface="Wingdings" pitchFamily="2" charset="2"/>
              <a:buNone/>
              <a:defRPr/>
            </a:pPr>
            <a:endParaRPr lang="en-US"/>
          </a:p>
          <a:p>
            <a:pPr eaLnBrk="1" hangingPunct="1">
              <a:buFont typeface="Wingdings" pitchFamily="2" charset="2"/>
              <a:buNone/>
              <a:defRPr/>
            </a:pPr>
            <a:r>
              <a:rPr lang="en-US"/>
              <a:t>	Life Hazard Use _________</a:t>
            </a:r>
          </a:p>
        </p:txBody>
      </p:sp>
      <p:sp>
        <p:nvSpPr>
          <p:cNvPr id="71685" name="Text Box 5"/>
          <p:cNvSpPr txBox="1">
            <a:spLocks noChangeArrowheads="1"/>
          </p:cNvSpPr>
          <p:nvPr/>
        </p:nvSpPr>
        <p:spPr bwMode="auto">
          <a:xfrm>
            <a:off x="4495800" y="3508375"/>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400" b="1">
                <a:solidFill>
                  <a:srgbClr val="FFFF00"/>
                </a:solidFill>
                <a:effectLst>
                  <a:outerShdw blurRad="38100" dist="38100" dir="2700000" algn="tl">
                    <a:srgbClr val="000000"/>
                  </a:outerShdw>
                </a:effectLst>
              </a:rPr>
              <a:t>Aa01</a:t>
            </a:r>
          </a:p>
        </p:txBody>
      </p:sp>
    </p:spTree>
    <p:extLst>
      <p:ext uri="{BB962C8B-B14F-4D97-AF65-F5344CB8AC3E}">
        <p14:creationId xmlns:p14="http://schemas.microsoft.com/office/powerpoint/2010/main" val="24665220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685"/>
                                        </p:tgtEl>
                                        <p:attrNameLst>
                                          <p:attrName>style.visibility</p:attrName>
                                        </p:attrNameLst>
                                      </p:cBhvr>
                                      <p:to>
                                        <p:strVal val="visible"/>
                                      </p:to>
                                    </p:set>
                                    <p:animEffect transition="in" filter="blinds(horizontal)">
                                      <p:cBhvr>
                                        <p:cTn id="7" dur="500"/>
                                        <p:tgtEl>
                                          <p:spTgt spid="716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Life Hazard Use Example 2</a:t>
            </a:r>
          </a:p>
        </p:txBody>
      </p:sp>
      <p:sp>
        <p:nvSpPr>
          <p:cNvPr id="208899" name="Rectangle 3"/>
          <p:cNvSpPr>
            <a:spLocks noGrp="1" noChangeArrowheads="1"/>
          </p:cNvSpPr>
          <p:nvPr>
            <p:ph type="body" idx="1"/>
          </p:nvPr>
        </p:nvSpPr>
        <p:spPr>
          <a:xfrm>
            <a:off x="457200" y="1949450"/>
            <a:ext cx="8229600" cy="4181475"/>
          </a:xfrm>
        </p:spPr>
        <p:txBody>
          <a:bodyPr/>
          <a:lstStyle/>
          <a:p>
            <a:pPr eaLnBrk="1" hangingPunct="1">
              <a:buFont typeface="Wingdings" pitchFamily="2" charset="2"/>
              <a:buNone/>
              <a:defRPr/>
            </a:pPr>
            <a:r>
              <a:rPr lang="en-US"/>
              <a:t>A crop ripening process in a 115,000 square foot building .</a:t>
            </a:r>
          </a:p>
          <a:p>
            <a:pPr eaLnBrk="1" hangingPunct="1">
              <a:buFont typeface="Wingdings" pitchFamily="2" charset="2"/>
              <a:buNone/>
              <a:defRPr/>
            </a:pPr>
            <a:endParaRPr lang="en-US"/>
          </a:p>
          <a:p>
            <a:pPr eaLnBrk="1" hangingPunct="1">
              <a:buFont typeface="Wingdings" pitchFamily="2" charset="2"/>
              <a:buNone/>
              <a:defRPr/>
            </a:pPr>
            <a:r>
              <a:rPr lang="en-US"/>
              <a:t>	Life Hazard Use ______</a:t>
            </a:r>
          </a:p>
        </p:txBody>
      </p:sp>
      <p:sp>
        <p:nvSpPr>
          <p:cNvPr id="72709" name="Text Box 5"/>
          <p:cNvSpPr txBox="1">
            <a:spLocks noChangeArrowheads="1"/>
          </p:cNvSpPr>
          <p:nvPr/>
        </p:nvSpPr>
        <p:spPr bwMode="auto">
          <a:xfrm>
            <a:off x="4124325" y="3657600"/>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400" b="1">
                <a:solidFill>
                  <a:srgbClr val="FFFF00"/>
                </a:solidFill>
                <a:effectLst>
                  <a:outerShdw blurRad="38100" dist="38100" dir="2700000" algn="tl">
                    <a:srgbClr val="000000"/>
                  </a:outerShdw>
                </a:effectLst>
              </a:rPr>
              <a:t>Bj08</a:t>
            </a:r>
          </a:p>
        </p:txBody>
      </p:sp>
    </p:spTree>
    <p:extLst>
      <p:ext uri="{BB962C8B-B14F-4D97-AF65-F5344CB8AC3E}">
        <p14:creationId xmlns:p14="http://schemas.microsoft.com/office/powerpoint/2010/main" val="31894221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709"/>
                                        </p:tgtEl>
                                        <p:attrNameLst>
                                          <p:attrName>style.visibility</p:attrName>
                                        </p:attrNameLst>
                                      </p:cBhvr>
                                      <p:to>
                                        <p:strVal val="visible"/>
                                      </p:to>
                                    </p:set>
                                    <p:animEffect transition="in" filter="blinds(horizontal)">
                                      <p:cBhvr>
                                        <p:cTn id="7" dur="500"/>
                                        <p:tgtEl>
                                          <p:spTgt spid="727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762000" y="277813"/>
            <a:ext cx="8077200" cy="1093787"/>
          </a:xfrm>
        </p:spPr>
        <p:txBody>
          <a:bodyPr>
            <a:normAutofit fontScale="90000"/>
          </a:bodyPr>
          <a:lstStyle/>
          <a:p>
            <a:pPr eaLnBrk="1" hangingPunct="1">
              <a:defRPr/>
            </a:pPr>
            <a:r>
              <a:rPr lang="en-US" sz="4000"/>
              <a:t>Use Group/Life Hazard Use </a:t>
            </a:r>
            <a:r>
              <a:rPr lang="en-US" sz="3600"/>
              <a:t>Example</a:t>
            </a:r>
            <a:r>
              <a:rPr lang="en-US" sz="4000"/>
              <a:t> 1</a:t>
            </a:r>
          </a:p>
        </p:txBody>
      </p:sp>
      <p:sp>
        <p:nvSpPr>
          <p:cNvPr id="210947" name="Rectangle 3"/>
          <p:cNvSpPr>
            <a:spLocks noGrp="1" noChangeArrowheads="1"/>
          </p:cNvSpPr>
          <p:nvPr>
            <p:ph type="body" idx="1"/>
          </p:nvPr>
        </p:nvSpPr>
        <p:spPr/>
        <p:txBody>
          <a:bodyPr/>
          <a:lstStyle/>
          <a:p>
            <a:pPr marL="609600" indent="-609600" eaLnBrk="1" hangingPunct="1">
              <a:buFont typeface="Wingdings" pitchFamily="2" charset="2"/>
              <a:buNone/>
              <a:defRPr/>
            </a:pPr>
            <a:r>
              <a:rPr lang="en-US"/>
              <a:t>A 45,000 square foot tire recapping plant.</a:t>
            </a:r>
          </a:p>
          <a:p>
            <a:pPr marL="609600" indent="-609600" eaLnBrk="1" hangingPunct="1">
              <a:defRPr/>
            </a:pPr>
            <a:endParaRPr lang="en-US"/>
          </a:p>
          <a:p>
            <a:pPr marL="609600" indent="-609600" eaLnBrk="1" hangingPunct="1">
              <a:buFont typeface="Monotype Sorts" pitchFamily="2" charset="2"/>
              <a:buAutoNum type="arabicPeriod"/>
              <a:defRPr/>
            </a:pPr>
            <a:r>
              <a:rPr lang="en-US"/>
              <a:t>Use Group _________</a:t>
            </a:r>
          </a:p>
          <a:p>
            <a:pPr marL="990600" lvl="1" indent="-533400" eaLnBrk="1" hangingPunct="1">
              <a:buFont typeface="Monotype Sorts" pitchFamily="2" charset="2"/>
              <a:buNone/>
              <a:defRPr/>
            </a:pPr>
            <a:endParaRPr lang="en-US"/>
          </a:p>
          <a:p>
            <a:pPr marL="609600" indent="-609600" eaLnBrk="1" hangingPunct="1">
              <a:buFont typeface="Monotype Sorts" pitchFamily="2" charset="2"/>
              <a:buAutoNum type="arabicPeriod"/>
              <a:defRPr/>
            </a:pPr>
            <a:r>
              <a:rPr lang="en-US"/>
              <a:t>LHU _________</a:t>
            </a:r>
          </a:p>
        </p:txBody>
      </p:sp>
      <p:sp>
        <p:nvSpPr>
          <p:cNvPr id="73733" name="Text Box 5"/>
          <p:cNvSpPr txBox="1">
            <a:spLocks noChangeArrowheads="1"/>
          </p:cNvSpPr>
          <p:nvPr/>
        </p:nvSpPr>
        <p:spPr bwMode="auto">
          <a:xfrm>
            <a:off x="3810000" y="2819400"/>
            <a:ext cx="641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400" b="1">
                <a:solidFill>
                  <a:srgbClr val="FFFF00"/>
                </a:solidFill>
                <a:effectLst>
                  <a:outerShdw blurRad="38100" dist="38100" dir="2700000" algn="tl">
                    <a:srgbClr val="000000"/>
                  </a:outerShdw>
                </a:effectLst>
              </a:rPr>
              <a:t>F-1</a:t>
            </a:r>
          </a:p>
        </p:txBody>
      </p:sp>
      <p:sp>
        <p:nvSpPr>
          <p:cNvPr id="73734" name="Text Box 6"/>
          <p:cNvSpPr txBox="1">
            <a:spLocks noChangeArrowheads="1"/>
          </p:cNvSpPr>
          <p:nvPr/>
        </p:nvSpPr>
        <p:spPr bwMode="auto">
          <a:xfrm>
            <a:off x="2667000" y="3962400"/>
            <a:ext cx="846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400" b="1">
                <a:solidFill>
                  <a:srgbClr val="FFFF00"/>
                </a:solidFill>
                <a:effectLst>
                  <a:outerShdw blurRad="38100" dist="38100" dir="2700000" algn="tl">
                    <a:srgbClr val="000000"/>
                  </a:outerShdw>
                </a:effectLst>
              </a:rPr>
              <a:t>Bf10</a:t>
            </a:r>
          </a:p>
        </p:txBody>
      </p:sp>
    </p:spTree>
    <p:extLst>
      <p:ext uri="{BB962C8B-B14F-4D97-AF65-F5344CB8AC3E}">
        <p14:creationId xmlns:p14="http://schemas.microsoft.com/office/powerpoint/2010/main" val="36168887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3733"/>
                                        </p:tgtEl>
                                        <p:attrNameLst>
                                          <p:attrName>style.visibility</p:attrName>
                                        </p:attrNameLst>
                                      </p:cBhvr>
                                      <p:to>
                                        <p:strVal val="visible"/>
                                      </p:to>
                                    </p:set>
                                    <p:animEffect transition="in" filter="blinds(horizontal)">
                                      <p:cBhvr>
                                        <p:cTn id="7" dur="500"/>
                                        <p:tgtEl>
                                          <p:spTgt spid="737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3734"/>
                                        </p:tgtEl>
                                        <p:attrNameLst>
                                          <p:attrName>style.visibility</p:attrName>
                                        </p:attrNameLst>
                                      </p:cBhvr>
                                      <p:to>
                                        <p:strVal val="visible"/>
                                      </p:to>
                                    </p:set>
                                    <p:animEffect transition="in" filter="blinds(horizontal)">
                                      <p:cBhvr>
                                        <p:cTn id="12" dur="500"/>
                                        <p:tgtEl>
                                          <p:spTgt spid="73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3" grpId="0"/>
      <p:bldP spid="7373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762000" y="277813"/>
            <a:ext cx="7772400" cy="1169987"/>
          </a:xfrm>
        </p:spPr>
        <p:txBody>
          <a:bodyPr>
            <a:normAutofit fontScale="90000"/>
          </a:bodyPr>
          <a:lstStyle/>
          <a:p>
            <a:pPr eaLnBrk="1" hangingPunct="1">
              <a:defRPr/>
            </a:pPr>
            <a:r>
              <a:rPr lang="en-US" sz="4000"/>
              <a:t>Use Group/Life Hazard Use Example 2</a:t>
            </a:r>
          </a:p>
        </p:txBody>
      </p:sp>
      <p:sp>
        <p:nvSpPr>
          <p:cNvPr id="212995" name="Rectangle 3"/>
          <p:cNvSpPr>
            <a:spLocks noGrp="1" noChangeArrowheads="1"/>
          </p:cNvSpPr>
          <p:nvPr>
            <p:ph type="body" idx="1"/>
          </p:nvPr>
        </p:nvSpPr>
        <p:spPr/>
        <p:txBody>
          <a:bodyPr/>
          <a:lstStyle/>
          <a:p>
            <a:pPr eaLnBrk="1" hangingPunct="1">
              <a:buFont typeface="Wingdings" pitchFamily="2" charset="2"/>
              <a:buNone/>
              <a:defRPr/>
            </a:pPr>
            <a:r>
              <a:rPr lang="en-US" dirty="0"/>
              <a:t>A two-story college dormitory with 36 dwelling units.</a:t>
            </a:r>
          </a:p>
          <a:p>
            <a:pPr eaLnBrk="1" hangingPunct="1">
              <a:defRPr/>
            </a:pPr>
            <a:endParaRPr lang="en-US" dirty="0"/>
          </a:p>
          <a:p>
            <a:pPr eaLnBrk="1" hangingPunct="1">
              <a:buFont typeface="Monotype Sorts" pitchFamily="2" charset="2"/>
              <a:buAutoNum type="arabicPeriod"/>
              <a:defRPr/>
            </a:pPr>
            <a:r>
              <a:rPr lang="en-US" dirty="0"/>
              <a:t>Use Group _________</a:t>
            </a:r>
          </a:p>
          <a:p>
            <a:pPr lvl="1" eaLnBrk="1" hangingPunct="1">
              <a:buFont typeface="Monotype Sorts" pitchFamily="2" charset="2"/>
              <a:buNone/>
              <a:defRPr/>
            </a:pPr>
            <a:endParaRPr lang="en-US" dirty="0"/>
          </a:p>
          <a:p>
            <a:pPr eaLnBrk="1" hangingPunct="1">
              <a:buFont typeface="Monotype Sorts" pitchFamily="2" charset="2"/>
              <a:buAutoNum type="arabicPeriod"/>
              <a:defRPr/>
            </a:pPr>
            <a:r>
              <a:rPr lang="en-US" dirty="0"/>
              <a:t>LHU _________</a:t>
            </a:r>
          </a:p>
          <a:p>
            <a:pPr eaLnBrk="1" hangingPunct="1">
              <a:defRPr/>
            </a:pPr>
            <a:endParaRPr lang="en-US" dirty="0"/>
          </a:p>
        </p:txBody>
      </p:sp>
      <p:sp>
        <p:nvSpPr>
          <p:cNvPr id="74757" name="Text Box 5"/>
          <p:cNvSpPr txBox="1">
            <a:spLocks noChangeArrowheads="1"/>
          </p:cNvSpPr>
          <p:nvPr/>
        </p:nvSpPr>
        <p:spPr bwMode="auto">
          <a:xfrm>
            <a:off x="3657600" y="3352800"/>
            <a:ext cx="676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r>
              <a:rPr lang="en-US" altLang="en-US" sz="2400" b="1">
                <a:solidFill>
                  <a:srgbClr val="FFFF00"/>
                </a:solidFill>
              </a:rPr>
              <a:t>R-2</a:t>
            </a:r>
          </a:p>
        </p:txBody>
      </p:sp>
      <p:sp>
        <p:nvSpPr>
          <p:cNvPr id="74758" name="Text Box 6"/>
          <p:cNvSpPr txBox="1">
            <a:spLocks noChangeArrowheads="1"/>
          </p:cNvSpPr>
          <p:nvPr/>
        </p:nvSpPr>
        <p:spPr bwMode="auto">
          <a:xfrm>
            <a:off x="2438400" y="4422775"/>
            <a:ext cx="930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r>
              <a:rPr lang="en-US" altLang="en-US" sz="2400" b="1">
                <a:solidFill>
                  <a:srgbClr val="FFFF00"/>
                </a:solidFill>
              </a:rPr>
              <a:t>AF05</a:t>
            </a:r>
          </a:p>
        </p:txBody>
      </p:sp>
    </p:spTree>
    <p:extLst>
      <p:ext uri="{BB962C8B-B14F-4D97-AF65-F5344CB8AC3E}">
        <p14:creationId xmlns:p14="http://schemas.microsoft.com/office/powerpoint/2010/main" val="24243113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757"/>
                                        </p:tgtEl>
                                        <p:attrNameLst>
                                          <p:attrName>style.visibility</p:attrName>
                                        </p:attrNameLst>
                                      </p:cBhvr>
                                      <p:to>
                                        <p:strVal val="visible"/>
                                      </p:to>
                                    </p:set>
                                    <p:animEffect transition="in" filter="blinds(horizontal)">
                                      <p:cBhvr>
                                        <p:cTn id="7" dur="500"/>
                                        <p:tgtEl>
                                          <p:spTgt spid="747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4758"/>
                                        </p:tgtEl>
                                        <p:attrNameLst>
                                          <p:attrName>style.visibility</p:attrName>
                                        </p:attrNameLst>
                                      </p:cBhvr>
                                      <p:to>
                                        <p:strVal val="visible"/>
                                      </p:to>
                                    </p:set>
                                    <p:animEffect transition="in" filter="box(in)">
                                      <p:cBhvr>
                                        <p:cTn id="12" dur="500"/>
                                        <p:tgtEl>
                                          <p:spTgt spid="747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7" grpId="0"/>
      <p:bldP spid="7475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914400" y="307975"/>
            <a:ext cx="7315200" cy="457200"/>
          </a:xfrm>
        </p:spPr>
        <p:txBody>
          <a:bodyPr wrap="none">
            <a:normAutofit fontScale="90000"/>
            <a:flatTx/>
          </a:bodyPr>
          <a:lstStyle/>
          <a:p>
            <a:pPr eaLnBrk="1" hangingPunct="1">
              <a:defRPr/>
            </a:pPr>
            <a:r>
              <a:rPr lang="en-US" sz="5000"/>
              <a:t>Summary</a:t>
            </a:r>
          </a:p>
        </p:txBody>
      </p:sp>
      <p:sp>
        <p:nvSpPr>
          <p:cNvPr id="534531" name="Rectangle 3"/>
          <p:cNvSpPr>
            <a:spLocks noGrp="1" noChangeArrowheads="1"/>
          </p:cNvSpPr>
          <p:nvPr>
            <p:ph type="body" idx="1"/>
          </p:nvPr>
        </p:nvSpPr>
        <p:spPr>
          <a:xfrm>
            <a:off x="914400" y="990600"/>
            <a:ext cx="7772400" cy="4800600"/>
          </a:xfrm>
        </p:spPr>
        <p:txBody>
          <a:bodyPr/>
          <a:lstStyle/>
          <a:p>
            <a:pPr eaLnBrk="1" hangingPunct="1">
              <a:buFont typeface="Wingdings" pitchFamily="2" charset="2"/>
              <a:buNone/>
              <a:defRPr/>
            </a:pPr>
            <a:r>
              <a:rPr lang="en-US" dirty="0"/>
              <a:t>In this Module we have discussed:</a:t>
            </a:r>
          </a:p>
          <a:p>
            <a:pPr eaLnBrk="1" hangingPunct="1">
              <a:buFont typeface="Wingdings" pitchFamily="2" charset="2"/>
              <a:buNone/>
              <a:defRPr/>
            </a:pPr>
            <a:endParaRPr lang="en-US" sz="2000" dirty="0"/>
          </a:p>
          <a:p>
            <a:pPr eaLnBrk="1" hangingPunct="1">
              <a:defRPr/>
            </a:pPr>
            <a:r>
              <a:rPr lang="en-US" dirty="0"/>
              <a:t>Review the adoption date and application of the Uniform </a:t>
            </a:r>
            <a:r>
              <a:rPr lang="en-US"/>
              <a:t>Fire Safety </a:t>
            </a:r>
            <a:r>
              <a:rPr lang="en-US" dirty="0"/>
              <a:t>Act.</a:t>
            </a:r>
          </a:p>
          <a:p>
            <a:pPr eaLnBrk="1" hangingPunct="1">
              <a:defRPr/>
            </a:pPr>
            <a:r>
              <a:rPr lang="en-US" dirty="0"/>
              <a:t>Review the scope and application of Subchapter 1 of the UFC.</a:t>
            </a:r>
          </a:p>
          <a:p>
            <a:pPr eaLnBrk="1" hangingPunct="1">
              <a:defRPr/>
            </a:pPr>
            <a:r>
              <a:rPr lang="en-US" dirty="0"/>
              <a:t>Review the application and enforcement of Subchapter 2 of the UFC.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914400" y="307975"/>
            <a:ext cx="7315200" cy="457200"/>
          </a:xfrm>
        </p:spPr>
        <p:txBody>
          <a:bodyPr wrap="none">
            <a:normAutofit fontScale="90000"/>
            <a:flatTx/>
          </a:bodyPr>
          <a:lstStyle/>
          <a:p>
            <a:pPr eaLnBrk="1" hangingPunct="1">
              <a:defRPr/>
            </a:pPr>
            <a:r>
              <a:rPr lang="en-US" sz="5000"/>
              <a:t>Code Administration</a:t>
            </a:r>
          </a:p>
        </p:txBody>
      </p:sp>
      <p:sp>
        <p:nvSpPr>
          <p:cNvPr id="393219" name="Rectangle 3"/>
          <p:cNvSpPr>
            <a:spLocks noGrp="1" noChangeArrowheads="1"/>
          </p:cNvSpPr>
          <p:nvPr>
            <p:ph type="body" idx="1"/>
          </p:nvPr>
        </p:nvSpPr>
        <p:spPr>
          <a:xfrm>
            <a:off x="914400" y="990600"/>
            <a:ext cx="7772400" cy="4800600"/>
          </a:xfrm>
        </p:spPr>
        <p:txBody>
          <a:bodyPr/>
          <a:lstStyle/>
          <a:p>
            <a:pPr eaLnBrk="1" hangingPunct="1">
              <a:buFont typeface="Wingdings" pitchFamily="2" charset="2"/>
              <a:buNone/>
              <a:defRPr/>
            </a:pPr>
            <a:r>
              <a:rPr lang="en-US" altLang="en-US"/>
              <a:t>In this Module we will:</a:t>
            </a:r>
          </a:p>
          <a:p>
            <a:pPr eaLnBrk="1" hangingPunct="1">
              <a:buFont typeface="Wingdings" pitchFamily="2" charset="2"/>
              <a:buNone/>
              <a:defRPr/>
            </a:pPr>
            <a:endParaRPr lang="en-US" altLang="en-US" sz="2000"/>
          </a:p>
          <a:p>
            <a:pPr eaLnBrk="1" hangingPunct="1">
              <a:defRPr/>
            </a:pPr>
            <a:r>
              <a:rPr lang="en-US" altLang="en-US"/>
              <a:t>Review the adoption date and application of the Uniform Fire Safety Act (U.F.S.A.)</a:t>
            </a:r>
          </a:p>
          <a:p>
            <a:pPr eaLnBrk="1" hangingPunct="1">
              <a:defRPr/>
            </a:pPr>
            <a:r>
              <a:rPr lang="en-US" altLang="en-US"/>
              <a:t>Review the scope and application of Subchapter 1 of the UFC.</a:t>
            </a:r>
          </a:p>
          <a:p>
            <a:pPr eaLnBrk="1" hangingPunct="1">
              <a:defRPr/>
            </a:pPr>
            <a:r>
              <a:rPr lang="en-US" altLang="en-US"/>
              <a:t>Review the application and enforcement of Subchapter 2 of the UFC.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990600" y="228600"/>
            <a:ext cx="7086600" cy="609600"/>
          </a:xfrm>
        </p:spPr>
        <p:txBody>
          <a:bodyPr>
            <a:normAutofit fontScale="90000"/>
          </a:bodyPr>
          <a:lstStyle/>
          <a:p>
            <a:pPr eaLnBrk="1" hangingPunct="1">
              <a:defRPr/>
            </a:pPr>
            <a:r>
              <a:rPr lang="en-US" sz="5000"/>
              <a:t>Summary</a:t>
            </a:r>
          </a:p>
        </p:txBody>
      </p:sp>
      <p:sp>
        <p:nvSpPr>
          <p:cNvPr id="536579" name="Rectangle 3"/>
          <p:cNvSpPr>
            <a:spLocks noGrp="1" noChangeArrowheads="1"/>
          </p:cNvSpPr>
          <p:nvPr>
            <p:ph type="body" idx="1"/>
          </p:nvPr>
        </p:nvSpPr>
        <p:spPr/>
        <p:txBody>
          <a:bodyPr/>
          <a:lstStyle/>
          <a:p>
            <a:pPr eaLnBrk="1" hangingPunct="1">
              <a:buFont typeface="Wingdings" pitchFamily="2" charset="2"/>
              <a:buNone/>
              <a:defRPr/>
            </a:pPr>
            <a:r>
              <a:rPr lang="en-US"/>
              <a:t>In this Module we have discussed:</a:t>
            </a:r>
          </a:p>
          <a:p>
            <a:pPr eaLnBrk="1" hangingPunct="1">
              <a:buFont typeface="Wingdings" pitchFamily="2" charset="2"/>
              <a:buNone/>
              <a:defRPr/>
            </a:pPr>
            <a:endParaRPr lang="en-US" sz="2000"/>
          </a:p>
          <a:p>
            <a:pPr eaLnBrk="1" hangingPunct="1">
              <a:defRPr/>
            </a:pPr>
            <a:r>
              <a:rPr lang="en-US"/>
              <a:t>Review what a ‘Use Group’ is as compared to a ‘Life Hazard Use’.</a:t>
            </a:r>
          </a:p>
          <a:p>
            <a:pPr eaLnBrk="1" hangingPunct="1">
              <a:defRPr/>
            </a:pPr>
            <a:r>
              <a:rPr lang="en-US"/>
              <a:t>Assign use group and life hazard use designations.</a:t>
            </a:r>
          </a:p>
          <a:p>
            <a:pPr eaLnBrk="1" hangingPunct="1">
              <a:defRPr/>
            </a:pPr>
            <a:r>
              <a:rPr lang="en-US"/>
              <a:t>Review the application of the NJ UCC vs. the NJ UFC.</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762000" y="430213"/>
            <a:ext cx="7543800" cy="865187"/>
          </a:xfrm>
        </p:spPr>
        <p:txBody>
          <a:bodyPr/>
          <a:lstStyle/>
          <a:p>
            <a:pPr eaLnBrk="1" hangingPunct="1">
              <a:defRPr/>
            </a:pPr>
            <a:r>
              <a:rPr lang="en-US" sz="4000"/>
              <a:t>Summary</a:t>
            </a:r>
          </a:p>
        </p:txBody>
      </p:sp>
      <p:sp>
        <p:nvSpPr>
          <p:cNvPr id="407555" name="Rectangle 3"/>
          <p:cNvSpPr>
            <a:spLocks noGrp="1" noChangeArrowheads="1"/>
          </p:cNvSpPr>
          <p:nvPr>
            <p:ph type="body" idx="1"/>
          </p:nvPr>
        </p:nvSpPr>
        <p:spPr/>
        <p:txBody>
          <a:bodyPr/>
          <a:lstStyle/>
          <a:p>
            <a:pPr eaLnBrk="1" hangingPunct="1">
              <a:buFont typeface="Wingdings" pitchFamily="2" charset="2"/>
              <a:buNone/>
              <a:defRPr/>
            </a:pPr>
            <a:r>
              <a:rPr lang="en-US" dirty="0"/>
              <a:t>In this module will have discussed…</a:t>
            </a:r>
          </a:p>
          <a:p>
            <a:pPr eaLnBrk="1" hangingPunct="1">
              <a:defRPr/>
            </a:pPr>
            <a:endParaRPr lang="en-US" dirty="0"/>
          </a:p>
          <a:p>
            <a:pPr eaLnBrk="1" hangingPunct="1">
              <a:defRPr/>
            </a:pPr>
            <a:r>
              <a:rPr lang="en-US" dirty="0"/>
              <a:t>How buildings are classified under the UCC-NJ and UFC-NJ,</a:t>
            </a:r>
          </a:p>
          <a:p>
            <a:pPr eaLnBrk="1" hangingPunct="1">
              <a:defRPr/>
            </a:pPr>
            <a:r>
              <a:rPr lang="en-US" dirty="0"/>
              <a:t>How the different codes are applied,</a:t>
            </a:r>
          </a:p>
          <a:p>
            <a:pPr eaLnBrk="1" hangingPunct="1">
              <a:defRPr/>
            </a:pPr>
            <a:r>
              <a:rPr lang="en-US" dirty="0"/>
              <a:t>Defined life hazard uses</a:t>
            </a:r>
          </a:p>
          <a:p>
            <a:pPr eaLnBrk="1" hangingPunct="1">
              <a:defRPr/>
            </a:pPr>
            <a:r>
              <a:rPr lang="en-US" dirty="0"/>
              <a:t>Use Group classification.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p:txBody>
          <a:bodyPr/>
          <a:lstStyle/>
          <a:p>
            <a:pPr eaLnBrk="1" hangingPunct="1">
              <a:defRPr/>
            </a:pPr>
            <a:r>
              <a:rPr lang="en-US"/>
              <a:t>Review Questions</a:t>
            </a:r>
          </a:p>
        </p:txBody>
      </p:sp>
      <p:sp>
        <p:nvSpPr>
          <p:cNvPr id="538627" name="Rectangle 3"/>
          <p:cNvSpPr>
            <a:spLocks noGrp="1" noChangeArrowheads="1"/>
          </p:cNvSpPr>
          <p:nvPr>
            <p:ph type="body" idx="1"/>
          </p:nvPr>
        </p:nvSpPr>
        <p:spPr/>
        <p:txBody>
          <a:bodyPr/>
          <a:lstStyle/>
          <a:p>
            <a:pPr eaLnBrk="1" hangingPunct="1">
              <a:defRPr/>
            </a:pPr>
            <a:r>
              <a:rPr lang="en-US" dirty="0"/>
              <a:t>See Student Manual for Review Questions</a:t>
            </a:r>
          </a:p>
          <a:p>
            <a:pPr lvl="1" eaLnBrk="1" hangingPunct="1">
              <a:defRPr/>
            </a:pPr>
            <a:r>
              <a:rPr lang="en-US" dirty="0"/>
              <a:t>Module 3</a:t>
            </a:r>
          </a:p>
          <a:p>
            <a:pPr lvl="1" eaLnBrk="1" hangingPunct="1">
              <a:buFontTx/>
              <a:buNone/>
              <a:defRPr/>
            </a:pPr>
            <a:endParaRPr lang="en-US" dirty="0"/>
          </a:p>
        </p:txBody>
      </p:sp>
      <p:sp>
        <p:nvSpPr>
          <p:cNvPr id="31748" name="Rectangle 3"/>
          <p:cNvSpPr>
            <a:spLocks noChangeArrowheads="1"/>
          </p:cNvSpPr>
          <p:nvPr/>
        </p:nvSpPr>
        <p:spPr bwMode="auto">
          <a:xfrm>
            <a:off x="457200" y="2819400"/>
            <a:ext cx="8153400" cy="224631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Arial"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charset="0"/>
              </a:defRPr>
            </a:lvl9pPr>
          </a:lstStyle>
          <a:p>
            <a:pPr eaLnBrk="1" hangingPunct="1">
              <a:spcBef>
                <a:spcPct val="0"/>
              </a:spcBef>
              <a:buClrTx/>
              <a:buSzTx/>
              <a:buFontTx/>
              <a:buNone/>
            </a:pPr>
            <a:r>
              <a:rPr lang="en-US" altLang="en-US" sz="2800" dirty="0">
                <a:solidFill>
                  <a:schemeClr val="bg1"/>
                </a:solidFill>
              </a:rPr>
              <a:t>Each student or group of students from the same agency shall obtain a copy of their local ordinance that provides for enforcement of the Uniform Fire Safety Act in their municipality and bring it to class for discussion during Module 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p:txBody>
          <a:bodyPr/>
          <a:lstStyle/>
          <a:p>
            <a:pPr eaLnBrk="1" hangingPunct="1">
              <a:defRPr/>
            </a:pPr>
            <a:r>
              <a:rPr lang="en-US"/>
              <a:t>Class work</a:t>
            </a:r>
          </a:p>
        </p:txBody>
      </p:sp>
      <p:sp>
        <p:nvSpPr>
          <p:cNvPr id="520195" name="Rectangle 3"/>
          <p:cNvSpPr>
            <a:spLocks noGrp="1" noChangeArrowheads="1"/>
          </p:cNvSpPr>
          <p:nvPr>
            <p:ph type="body" idx="1"/>
          </p:nvPr>
        </p:nvSpPr>
        <p:spPr/>
        <p:txBody>
          <a:bodyPr/>
          <a:lstStyle/>
          <a:p>
            <a:pPr eaLnBrk="1" hangingPunct="1">
              <a:defRPr/>
            </a:pPr>
            <a:r>
              <a:rPr lang="en-US" dirty="0"/>
              <a:t>Class assignment:</a:t>
            </a:r>
          </a:p>
          <a:p>
            <a:pPr eaLnBrk="1" hangingPunct="1">
              <a:defRPr/>
            </a:pPr>
            <a:r>
              <a:rPr lang="en-US" dirty="0"/>
              <a:t>Taking the list you prepared of building and structures, and utilizing the LHU found in your code books, classify the LHU for each of the buildings you listed.</a:t>
            </a:r>
          </a:p>
          <a:p>
            <a:pPr eaLnBrk="1" hangingPunct="1">
              <a:defRPr/>
            </a:pPr>
            <a:endParaRPr lang="en-US" dirty="0"/>
          </a:p>
          <a:p>
            <a:pPr eaLnBrk="1" hangingPunct="1">
              <a:defRPr/>
            </a:pPr>
            <a:r>
              <a:rPr lang="en-US" dirty="0"/>
              <a:t>Be prepared to defend your response.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p:txBody>
          <a:bodyPr/>
          <a:lstStyle/>
          <a:p>
            <a:pPr eaLnBrk="1" hangingPunct="1">
              <a:defRPr/>
            </a:pPr>
            <a:r>
              <a:rPr lang="en-US"/>
              <a:t>Review Questions</a:t>
            </a:r>
          </a:p>
        </p:txBody>
      </p:sp>
      <p:sp>
        <p:nvSpPr>
          <p:cNvPr id="417795" name="Rectangle 3"/>
          <p:cNvSpPr>
            <a:spLocks noGrp="1" noChangeArrowheads="1"/>
          </p:cNvSpPr>
          <p:nvPr>
            <p:ph type="body" idx="1"/>
          </p:nvPr>
        </p:nvSpPr>
        <p:spPr/>
        <p:txBody>
          <a:bodyPr/>
          <a:lstStyle/>
          <a:p>
            <a:pPr eaLnBrk="1" hangingPunct="1">
              <a:defRPr/>
            </a:pPr>
            <a:r>
              <a:rPr lang="en-US" dirty="0"/>
              <a:t>See student manual </a:t>
            </a:r>
          </a:p>
          <a:p>
            <a:pPr lvl="1" eaLnBrk="1" hangingPunct="1">
              <a:defRPr/>
            </a:pPr>
            <a:r>
              <a:rPr lang="en-US" dirty="0"/>
              <a:t>Module 3  - Module review questions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62000" y="277813"/>
            <a:ext cx="7772400" cy="1169987"/>
          </a:xfrm>
        </p:spPr>
        <p:txBody>
          <a:bodyPr>
            <a:normAutofit fontScale="90000"/>
          </a:bodyPr>
          <a:lstStyle/>
          <a:p>
            <a:pPr eaLnBrk="1" hangingPunct="1">
              <a:defRPr/>
            </a:pPr>
            <a:r>
              <a:rPr lang="en-US" dirty="0"/>
              <a:t>Use Group/Life Hazard Use </a:t>
            </a:r>
            <a:r>
              <a:rPr lang="en-US" sz="4000" dirty="0"/>
              <a:t>Homework</a:t>
            </a:r>
          </a:p>
        </p:txBody>
      </p:sp>
      <p:sp>
        <p:nvSpPr>
          <p:cNvPr id="215043" name="Rectangle 3"/>
          <p:cNvSpPr>
            <a:spLocks noGrp="1" noChangeArrowheads="1"/>
          </p:cNvSpPr>
          <p:nvPr>
            <p:ph type="body" idx="1"/>
          </p:nvPr>
        </p:nvSpPr>
        <p:spPr>
          <a:xfrm>
            <a:off x="457200" y="2716213"/>
            <a:ext cx="8229600" cy="3414712"/>
          </a:xfrm>
        </p:spPr>
        <p:txBody>
          <a:bodyPr/>
          <a:lstStyle/>
          <a:p>
            <a:pPr algn="ctr" eaLnBrk="1" hangingPunct="1">
              <a:buFont typeface="Wingdings" pitchFamily="2" charset="2"/>
              <a:buNone/>
              <a:defRPr/>
            </a:pPr>
            <a:r>
              <a:rPr lang="en-US" dirty="0"/>
              <a:t>Refer to the pages in your student handout</a:t>
            </a:r>
          </a:p>
          <a:p>
            <a:pPr algn="ctr" eaLnBrk="1" hangingPunct="1">
              <a:buFont typeface="Wingdings" pitchFamily="2" charset="2"/>
              <a:buNone/>
              <a:defRPr/>
            </a:pPr>
            <a:endParaRPr lang="en-US" dirty="0"/>
          </a:p>
          <a:p>
            <a:pPr algn="ctr" eaLnBrk="1" hangingPunct="1">
              <a:buFont typeface="Wingdings" pitchFamily="2" charset="2"/>
              <a:buNone/>
              <a:defRPr/>
            </a:pPr>
            <a:r>
              <a:rPr lang="en-US" dirty="0"/>
              <a:t>Exercise #2</a:t>
            </a:r>
          </a:p>
          <a:p>
            <a:pPr algn="ctr" eaLnBrk="1" hangingPunct="1">
              <a:buFont typeface="Wingdings" pitchFamily="2" charset="2"/>
              <a:buNone/>
              <a:defRPr/>
            </a:pP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pPr eaLnBrk="1" hangingPunct="1">
              <a:defRPr/>
            </a:pPr>
            <a:r>
              <a:rPr lang="en-US" sz="4500"/>
              <a:t>Next Lesson</a:t>
            </a:r>
          </a:p>
        </p:txBody>
      </p:sp>
      <p:sp>
        <p:nvSpPr>
          <p:cNvPr id="409603" name="Rectangle 3"/>
          <p:cNvSpPr>
            <a:spLocks noGrp="1" noChangeArrowheads="1"/>
          </p:cNvSpPr>
          <p:nvPr>
            <p:ph type="body" idx="1"/>
          </p:nvPr>
        </p:nvSpPr>
        <p:spPr/>
        <p:txBody>
          <a:bodyPr/>
          <a:lstStyle/>
          <a:p>
            <a:pPr algn="ctr" eaLnBrk="1" hangingPunct="1">
              <a:buFont typeface="Wingdings" pitchFamily="2" charset="2"/>
              <a:buNone/>
              <a:defRPr/>
            </a:pPr>
            <a:endParaRPr lang="en-US" dirty="0"/>
          </a:p>
          <a:p>
            <a:pPr algn="ctr" eaLnBrk="1" hangingPunct="1">
              <a:buFont typeface="Wingdings" pitchFamily="2" charset="2"/>
              <a:buNone/>
              <a:defRPr/>
            </a:pPr>
            <a:r>
              <a:rPr lang="en-US" dirty="0"/>
              <a:t>Module 4</a:t>
            </a:r>
          </a:p>
          <a:p>
            <a:pPr algn="ctr" eaLnBrk="1" hangingPunct="1">
              <a:defRPr/>
            </a:pPr>
            <a:endParaRPr lang="en-US" dirty="0"/>
          </a:p>
          <a:p>
            <a:pPr algn="ctr" eaLnBrk="1" hangingPunct="1">
              <a:buFont typeface="Wingdings" pitchFamily="2" charset="2"/>
              <a:buNone/>
              <a:defRPr/>
            </a:pPr>
            <a:r>
              <a:rPr lang="en-US" dirty="0"/>
              <a:t>Legal Aspects of Code Enforcement</a:t>
            </a:r>
          </a:p>
          <a:p>
            <a:pPr algn="ctr" eaLnBrk="1" hangingPunct="1">
              <a:defRPr/>
            </a:pPr>
            <a:endParaRPr lang="en-US" dirty="0"/>
          </a:p>
          <a:p>
            <a:pPr algn="ctr" eaLnBrk="1" hangingPunct="1">
              <a:buFont typeface="Wingdings" pitchFamily="2" charset="2"/>
              <a:buNone/>
              <a:defRPr/>
            </a:pPr>
            <a:r>
              <a:rPr lang="en-US" dirty="0"/>
              <a:t>Date/time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Lst>
        </p:spPr>
        <p:txBody>
          <a:bodyPr/>
          <a:lstStyle/>
          <a:p>
            <a:r>
              <a:rPr lang="en-US" altLang="en-US">
                <a:effectLst/>
              </a:rPr>
              <a:t>END OF MODULE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990600" y="228600"/>
            <a:ext cx="7086600" cy="609600"/>
          </a:xfrm>
        </p:spPr>
        <p:txBody>
          <a:bodyPr>
            <a:normAutofit fontScale="90000"/>
          </a:bodyPr>
          <a:lstStyle/>
          <a:p>
            <a:pPr eaLnBrk="1" hangingPunct="1">
              <a:defRPr/>
            </a:pPr>
            <a:r>
              <a:rPr lang="en-US" sz="5000"/>
              <a:t>Code</a:t>
            </a:r>
            <a:r>
              <a:rPr lang="en-US" sz="4500"/>
              <a:t> </a:t>
            </a:r>
            <a:r>
              <a:rPr lang="en-US" sz="5000"/>
              <a:t>Administration</a:t>
            </a:r>
          </a:p>
        </p:txBody>
      </p:sp>
      <p:sp>
        <p:nvSpPr>
          <p:cNvPr id="395267" name="Rectangle 3"/>
          <p:cNvSpPr>
            <a:spLocks noGrp="1" noChangeArrowheads="1"/>
          </p:cNvSpPr>
          <p:nvPr>
            <p:ph type="body" idx="1"/>
          </p:nvPr>
        </p:nvSpPr>
        <p:spPr/>
        <p:txBody>
          <a:bodyPr>
            <a:normAutofit/>
          </a:bodyPr>
          <a:lstStyle/>
          <a:p>
            <a:pPr eaLnBrk="1" hangingPunct="1">
              <a:buFont typeface="Wingdings" pitchFamily="2" charset="2"/>
              <a:buNone/>
              <a:defRPr/>
            </a:pPr>
            <a:r>
              <a:rPr lang="en-US" dirty="0"/>
              <a:t>We will:</a:t>
            </a:r>
          </a:p>
          <a:p>
            <a:pPr eaLnBrk="1" hangingPunct="1">
              <a:buFont typeface="Wingdings" pitchFamily="2" charset="2"/>
              <a:buNone/>
              <a:defRPr/>
            </a:pPr>
            <a:endParaRPr lang="en-US" sz="2000" dirty="0"/>
          </a:p>
          <a:p>
            <a:pPr>
              <a:defRPr/>
            </a:pPr>
            <a:r>
              <a:rPr lang="en-US" dirty="0"/>
              <a:t>Define what a ‘Life Hazard Use’ </a:t>
            </a:r>
          </a:p>
          <a:p>
            <a:pPr>
              <a:defRPr/>
            </a:pPr>
            <a:r>
              <a:rPr lang="en-US" dirty="0"/>
              <a:t>Contrast ‘Use Group’ to Life Hazard Use.</a:t>
            </a:r>
          </a:p>
          <a:p>
            <a:pPr eaLnBrk="1" hangingPunct="1">
              <a:defRPr/>
            </a:pPr>
            <a:r>
              <a:rPr lang="en-US" dirty="0"/>
              <a:t>Apply use group and life hazard use designations.</a:t>
            </a:r>
          </a:p>
          <a:p>
            <a:pPr marL="0" indent="0" eaLnBrk="1" hangingPunct="1">
              <a:buNone/>
              <a:defRP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Back to the roots!</a:t>
            </a:r>
          </a:p>
        </p:txBody>
      </p:sp>
      <p:sp>
        <p:nvSpPr>
          <p:cNvPr id="397315" name="Rectangle 3"/>
          <p:cNvSpPr>
            <a:spLocks noGrp="1" noChangeArrowheads="1"/>
          </p:cNvSpPr>
          <p:nvPr>
            <p:ph type="body" idx="1"/>
          </p:nvPr>
        </p:nvSpPr>
        <p:spPr/>
        <p:txBody>
          <a:bodyPr/>
          <a:lstStyle/>
          <a:p>
            <a:pPr eaLnBrk="1" hangingPunct="1">
              <a:defRPr/>
            </a:pPr>
            <a:r>
              <a:rPr lang="en-US" altLang="en-US"/>
              <a:t>NJ Fire Safety Study Commission</a:t>
            </a:r>
          </a:p>
          <a:p>
            <a:pPr lvl="1" eaLnBrk="1" hangingPunct="1">
              <a:defRPr/>
            </a:pPr>
            <a:r>
              <a:rPr lang="en-US" altLang="en-US"/>
              <a:t>Created March 27, 1981</a:t>
            </a:r>
          </a:p>
          <a:p>
            <a:pPr lvl="1" eaLnBrk="1" hangingPunct="1">
              <a:defRPr/>
            </a:pPr>
            <a:r>
              <a:rPr lang="en-US" altLang="en-US"/>
              <a:t>Followed multiple death fires in Keansburg &amp; Bradley Beach winter of 1980-1981</a:t>
            </a:r>
          </a:p>
          <a:p>
            <a:pPr lvl="1" eaLnBrk="1" hangingPunct="1">
              <a:defRPr/>
            </a:pPr>
            <a:r>
              <a:rPr lang="en-US" altLang="en-US"/>
              <a:t>Final Report issued November 22, 1982</a:t>
            </a:r>
          </a:p>
          <a:p>
            <a:pPr lvl="1" eaLnBrk="1" hangingPunct="1">
              <a:defRPr/>
            </a:pPr>
            <a:r>
              <a:rPr lang="en-US" altLang="en-US"/>
              <a:t>NJ Uniform Fire Safety Act, N.J.S.A. 52:27D-192 et seq. was approved on </a:t>
            </a:r>
            <a:r>
              <a:rPr lang="en-US" altLang="en-US" u="sng">
                <a:solidFill>
                  <a:srgbClr val="FFFF00"/>
                </a:solidFill>
              </a:rPr>
              <a:t>November 12, 1983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NJ Uniform Fire Safety Act</a:t>
            </a:r>
          </a:p>
        </p:txBody>
      </p:sp>
      <p:sp>
        <p:nvSpPr>
          <p:cNvPr id="399363" name="Rectangle 3"/>
          <p:cNvSpPr>
            <a:spLocks noGrp="1" noChangeArrowheads="1"/>
          </p:cNvSpPr>
          <p:nvPr>
            <p:ph type="body" idx="1"/>
          </p:nvPr>
        </p:nvSpPr>
        <p:spPr>
          <a:xfrm>
            <a:off x="457200" y="1949450"/>
            <a:ext cx="8229600" cy="4181475"/>
          </a:xfrm>
        </p:spPr>
        <p:txBody>
          <a:bodyPr/>
          <a:lstStyle/>
          <a:p>
            <a:pPr eaLnBrk="1" hangingPunct="1">
              <a:defRPr/>
            </a:pPr>
            <a:r>
              <a:rPr lang="en-US"/>
              <a:t>N.J.S.A. 52:27D-193</a:t>
            </a:r>
          </a:p>
          <a:p>
            <a:pPr lvl="1" eaLnBrk="1" hangingPunct="1">
              <a:defRPr/>
            </a:pPr>
            <a:r>
              <a:rPr lang="en-US"/>
              <a:t>Liberal construction</a:t>
            </a:r>
          </a:p>
          <a:p>
            <a:pPr eaLnBrk="1" hangingPunct="1">
              <a:defRPr/>
            </a:pPr>
            <a:r>
              <a:rPr lang="en-US"/>
              <a:t>N.J.S.A. 52:27D-194</a:t>
            </a:r>
          </a:p>
          <a:p>
            <a:pPr lvl="1" eaLnBrk="1" hangingPunct="1">
              <a:defRPr/>
            </a:pPr>
            <a:r>
              <a:rPr lang="en-US"/>
              <a:t>Findings and declarations</a:t>
            </a:r>
          </a:p>
          <a:p>
            <a:pPr eaLnBrk="1" hangingPunct="1">
              <a:defRPr/>
            </a:pPr>
            <a:r>
              <a:rPr lang="en-US"/>
              <a:t>N.J.S.A. 52:27D-195</a:t>
            </a:r>
          </a:p>
          <a:p>
            <a:pPr lvl="1" eaLnBrk="1" hangingPunct="1">
              <a:defRPr/>
            </a:pPr>
            <a:r>
              <a:rPr lang="en-US"/>
              <a:t>Purpose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a:xfrm>
            <a:off x="762000" y="277813"/>
            <a:ext cx="7543800" cy="563562"/>
          </a:xfrm>
        </p:spPr>
        <p:txBody>
          <a:bodyPr>
            <a:normAutofit fontScale="90000"/>
          </a:bodyPr>
          <a:lstStyle/>
          <a:p>
            <a:pPr eaLnBrk="1" hangingPunct="1">
              <a:defRPr/>
            </a:pPr>
            <a:r>
              <a:rPr lang="en-US"/>
              <a:t>NJ Uniform Fire Code</a:t>
            </a:r>
          </a:p>
        </p:txBody>
      </p:sp>
      <p:sp>
        <p:nvSpPr>
          <p:cNvPr id="401411" name="Rectangle 3"/>
          <p:cNvSpPr>
            <a:spLocks noGrp="1" noChangeArrowheads="1"/>
          </p:cNvSpPr>
          <p:nvPr>
            <p:ph type="body" idx="1"/>
          </p:nvPr>
        </p:nvSpPr>
        <p:spPr/>
        <p:txBody>
          <a:bodyPr/>
          <a:lstStyle/>
          <a:p>
            <a:pPr eaLnBrk="1" hangingPunct="1">
              <a:lnSpc>
                <a:spcPct val="90000"/>
              </a:lnSpc>
              <a:defRPr/>
            </a:pPr>
            <a:r>
              <a:rPr lang="en-US"/>
              <a:t>New Jersey Administrative Code (N.J.A.C.)</a:t>
            </a:r>
          </a:p>
          <a:p>
            <a:pPr eaLnBrk="1" hangingPunct="1">
              <a:lnSpc>
                <a:spcPct val="90000"/>
              </a:lnSpc>
              <a:defRPr/>
            </a:pPr>
            <a:r>
              <a:rPr lang="en-US"/>
              <a:t>N.J.A.C. Title 5, Chapter 70</a:t>
            </a:r>
          </a:p>
          <a:p>
            <a:pPr eaLnBrk="1" hangingPunct="1">
              <a:lnSpc>
                <a:spcPct val="90000"/>
              </a:lnSpc>
              <a:defRPr/>
            </a:pPr>
            <a:r>
              <a:rPr lang="en-US"/>
              <a:t>Four Subchapters</a:t>
            </a:r>
          </a:p>
          <a:p>
            <a:pPr lvl="1" eaLnBrk="1" hangingPunct="1">
              <a:lnSpc>
                <a:spcPct val="90000"/>
              </a:lnSpc>
              <a:defRPr/>
            </a:pPr>
            <a:r>
              <a:rPr lang="en-US"/>
              <a:t>Subchapter 1, General Provisions</a:t>
            </a:r>
          </a:p>
          <a:p>
            <a:pPr lvl="1" eaLnBrk="1" hangingPunct="1">
              <a:lnSpc>
                <a:spcPct val="90000"/>
              </a:lnSpc>
              <a:defRPr/>
            </a:pPr>
            <a:r>
              <a:rPr lang="en-US"/>
              <a:t>Subchapter 2, Administration &amp; Enforcement</a:t>
            </a:r>
          </a:p>
          <a:p>
            <a:pPr lvl="1" eaLnBrk="1" hangingPunct="1">
              <a:lnSpc>
                <a:spcPct val="90000"/>
              </a:lnSpc>
              <a:defRPr/>
            </a:pPr>
            <a:r>
              <a:rPr lang="en-US"/>
              <a:t>Subchapter 3, State Fire Prevention Code</a:t>
            </a:r>
          </a:p>
          <a:p>
            <a:pPr lvl="1" eaLnBrk="1" hangingPunct="1">
              <a:lnSpc>
                <a:spcPct val="90000"/>
              </a:lnSpc>
              <a:defRPr/>
            </a:pPr>
            <a:r>
              <a:rPr lang="en-US"/>
              <a:t>Subchapter 4, Fire Safety Code (retrofit)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xfrm>
            <a:off x="762000" y="277813"/>
            <a:ext cx="7543800" cy="563562"/>
          </a:xfrm>
        </p:spPr>
        <p:txBody>
          <a:bodyPr>
            <a:normAutofit fontScale="90000"/>
          </a:bodyPr>
          <a:lstStyle/>
          <a:p>
            <a:pPr>
              <a:defRPr/>
            </a:pPr>
            <a:r>
              <a:rPr lang="en-US" dirty="0"/>
              <a:t>N.J.A.C. 5:70-1 Subchapter 1</a:t>
            </a:r>
          </a:p>
        </p:txBody>
      </p:sp>
      <p:sp>
        <p:nvSpPr>
          <p:cNvPr id="403459" name="Rectangle 3"/>
          <p:cNvSpPr>
            <a:spLocks noGrp="1" noChangeArrowheads="1"/>
          </p:cNvSpPr>
          <p:nvPr>
            <p:ph type="body" idx="1"/>
          </p:nvPr>
        </p:nvSpPr>
        <p:spPr>
          <a:xfrm>
            <a:off x="457200" y="1371600"/>
            <a:ext cx="8229600" cy="4525963"/>
          </a:xfrm>
        </p:spPr>
        <p:txBody>
          <a:bodyPr/>
          <a:lstStyle/>
          <a:p>
            <a:pPr eaLnBrk="1" hangingPunct="1">
              <a:buFont typeface="Wingdings" pitchFamily="2" charset="2"/>
              <a:buNone/>
              <a:defRPr/>
            </a:pPr>
            <a:r>
              <a:rPr lang="en-US" dirty="0"/>
              <a:t>N.J.A.C. 5:70-1</a:t>
            </a:r>
          </a:p>
          <a:p>
            <a:pPr eaLnBrk="1" hangingPunct="1">
              <a:buFont typeface="Wingdings" pitchFamily="2" charset="2"/>
              <a:buNone/>
              <a:defRPr/>
            </a:pPr>
            <a:r>
              <a:rPr lang="en-US" sz="2000" dirty="0"/>
              <a:t>	(March 1985 effective date)</a:t>
            </a:r>
          </a:p>
          <a:p>
            <a:pPr eaLnBrk="1" hangingPunct="1">
              <a:defRPr/>
            </a:pPr>
            <a:r>
              <a:rPr lang="en-US" dirty="0"/>
              <a:t>N.J.A.C. 5:70-1.2 Authority</a:t>
            </a:r>
          </a:p>
          <a:p>
            <a:pPr eaLnBrk="1" hangingPunct="1">
              <a:defRPr/>
            </a:pPr>
            <a:r>
              <a:rPr lang="en-US" dirty="0"/>
              <a:t>N.J.A.C. 5:70-1.3 Intent and purpose</a:t>
            </a:r>
          </a:p>
          <a:p>
            <a:pPr eaLnBrk="1" hangingPunct="1">
              <a:defRPr/>
            </a:pPr>
            <a:r>
              <a:rPr lang="en-US" dirty="0"/>
              <a:t>N.J.A.C. 5:70-1.4 Applicability</a:t>
            </a:r>
          </a:p>
          <a:p>
            <a:pPr eaLnBrk="1" hangingPunct="1">
              <a:defRPr/>
            </a:pPr>
            <a:r>
              <a:rPr lang="en-US" dirty="0"/>
              <a:t>N.J.A.C. 5:70-1.5 Definitions</a:t>
            </a:r>
          </a:p>
          <a:p>
            <a:pPr>
              <a:defRPr/>
            </a:pPr>
            <a:r>
              <a:rPr lang="en-US" dirty="0"/>
              <a:t>N.J.A.C. 5:70-1.6 (Reserved)</a:t>
            </a:r>
          </a:p>
          <a:p>
            <a:pPr eaLnBrk="1" hangingPunct="1">
              <a:defRPr/>
            </a:pPr>
            <a:r>
              <a:rPr lang="en-US" dirty="0"/>
              <a:t>N.J.A.C. 5:70-1.7 Severability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1545</TotalTime>
  <Words>4573</Words>
  <Application>Microsoft Office PowerPoint</Application>
  <PresentationFormat>On-screen Show (4:3)</PresentationFormat>
  <Paragraphs>648</Paragraphs>
  <Slides>47</Slides>
  <Notes>47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Calibri</vt:lpstr>
      <vt:lpstr>Monotype Sorts</vt:lpstr>
      <vt:lpstr>Wingdings</vt:lpstr>
      <vt:lpstr>Office Theme</vt:lpstr>
      <vt:lpstr>PowerPoint Presentation</vt:lpstr>
      <vt:lpstr>Fire Inspector Certification Program</vt:lpstr>
      <vt:lpstr>Welcome</vt:lpstr>
      <vt:lpstr>Code Administration</vt:lpstr>
      <vt:lpstr>Code Administration</vt:lpstr>
      <vt:lpstr>Back to the roots!</vt:lpstr>
      <vt:lpstr>NJ Uniform Fire Safety Act</vt:lpstr>
      <vt:lpstr>NJ Uniform Fire Code</vt:lpstr>
      <vt:lpstr>N.J.A.C. 5:70-1 Subchapter 1</vt:lpstr>
      <vt:lpstr>N.J.A.C. 5:70-1.3 Intent and purpose</vt:lpstr>
      <vt:lpstr>N.J.A.C. 5:70-1.3 Intent and purpose</vt:lpstr>
      <vt:lpstr>Applicability</vt:lpstr>
      <vt:lpstr>N.J.A.C. 5:70-1.4(e)</vt:lpstr>
      <vt:lpstr>Uniform Construction Code</vt:lpstr>
      <vt:lpstr>UCC vs. UFC</vt:lpstr>
      <vt:lpstr>UCC vs. UFC</vt:lpstr>
      <vt:lpstr>UCC vs. UFC</vt:lpstr>
      <vt:lpstr>Subchapter 2</vt:lpstr>
      <vt:lpstr>Subchapter 2</vt:lpstr>
      <vt:lpstr>Subchapter 2</vt:lpstr>
      <vt:lpstr>Subchapter 2</vt:lpstr>
      <vt:lpstr>Subchapter 2</vt:lpstr>
      <vt:lpstr>Subchapter 2</vt:lpstr>
      <vt:lpstr>Subchapter 2</vt:lpstr>
      <vt:lpstr>Subchapter 2</vt:lpstr>
      <vt:lpstr>Subchapter 2</vt:lpstr>
      <vt:lpstr>Subchapter 2</vt:lpstr>
      <vt:lpstr>Subchapter 2</vt:lpstr>
      <vt:lpstr>Subchapter 2</vt:lpstr>
      <vt:lpstr>Subchapter 2</vt:lpstr>
      <vt:lpstr>Subchapter 2</vt:lpstr>
      <vt:lpstr>Use Groups vs. Life Hazard Uses</vt:lpstr>
      <vt:lpstr>Use Group Example 1</vt:lpstr>
      <vt:lpstr>Subchapter 2</vt:lpstr>
      <vt:lpstr>Life Hazard Use Example 1</vt:lpstr>
      <vt:lpstr>Life Hazard Use Example 2</vt:lpstr>
      <vt:lpstr>Use Group/Life Hazard Use Example 1</vt:lpstr>
      <vt:lpstr>Use Group/Life Hazard Use Example 2</vt:lpstr>
      <vt:lpstr>Summary</vt:lpstr>
      <vt:lpstr>Summary</vt:lpstr>
      <vt:lpstr>Summary</vt:lpstr>
      <vt:lpstr>Review Questions</vt:lpstr>
      <vt:lpstr>Class work</vt:lpstr>
      <vt:lpstr>Review Questions</vt:lpstr>
      <vt:lpstr>Use Group/Life Hazard Use Homework</vt:lpstr>
      <vt:lpstr>Next Lesson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Fire Inspector Certification Program</dc:title>
  <dc:creator>Theodore</dc:creator>
  <cp:lastModifiedBy>Patrick</cp:lastModifiedBy>
  <cp:revision>58</cp:revision>
  <cp:lastPrinted>2019-11-22T23:17:28Z</cp:lastPrinted>
  <dcterms:created xsi:type="dcterms:W3CDTF">2018-04-29T16:28:23Z</dcterms:created>
  <dcterms:modified xsi:type="dcterms:W3CDTF">2020-09-14T22:59:06Z</dcterms:modified>
</cp:coreProperties>
</file>